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8"/>
  </p:notesMasterIdLst>
  <p:handoutMasterIdLst>
    <p:handoutMasterId r:id="rId69"/>
  </p:handoutMasterIdLst>
  <p:sldIdLst>
    <p:sldId id="256" r:id="rId2"/>
    <p:sldId id="330"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99" r:id="rId36"/>
    <p:sldId id="300" r:id="rId37"/>
    <p:sldId id="301" r:id="rId38"/>
    <p:sldId id="302" r:id="rId39"/>
    <p:sldId id="303" r:id="rId40"/>
    <p:sldId id="304" r:id="rId41"/>
    <p:sldId id="305" r:id="rId42"/>
    <p:sldId id="306" r:id="rId43"/>
    <p:sldId id="307" r:id="rId44"/>
    <p:sldId id="308" r:id="rId45"/>
    <p:sldId id="309" r:id="rId46"/>
    <p:sldId id="310" r:id="rId47"/>
    <p:sldId id="311" r:id="rId48"/>
    <p:sldId id="328" r:id="rId49"/>
    <p:sldId id="312" r:id="rId50"/>
    <p:sldId id="313" r:id="rId51"/>
    <p:sldId id="314" r:id="rId52"/>
    <p:sldId id="315" r:id="rId53"/>
    <p:sldId id="316" r:id="rId54"/>
    <p:sldId id="317" r:id="rId55"/>
    <p:sldId id="318" r:id="rId56"/>
    <p:sldId id="319" r:id="rId57"/>
    <p:sldId id="329" r:id="rId58"/>
    <p:sldId id="320" r:id="rId59"/>
    <p:sldId id="321" r:id="rId60"/>
    <p:sldId id="322" r:id="rId61"/>
    <p:sldId id="323" r:id="rId62"/>
    <p:sldId id="324" r:id="rId63"/>
    <p:sldId id="325" r:id="rId64"/>
    <p:sldId id="326" r:id="rId65"/>
    <p:sldId id="327" r:id="rId66"/>
    <p:sldId id="266" r:id="rId67"/>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snapToGrid="0">
      <p:cViewPr varScale="1">
        <p:scale>
          <a:sx n="69" d="100"/>
          <a:sy n="69" d="100"/>
        </p:scale>
        <p:origin x="-80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3E847157-44FE-4EB5-BAF3-8E36F5011DC4}"/>
              </a:ext>
            </a:extLst>
          </p:cNvPr>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 xmlns:a16="http://schemas.microsoft.com/office/drawing/2014/main" id="{298D4778-07C9-46A1-9A97-93646E1B76C8}"/>
              </a:ext>
            </a:extLst>
          </p:cNvPr>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Footer Placeholder 3">
            <a:extLst>
              <a:ext uri="{FF2B5EF4-FFF2-40B4-BE49-F238E27FC236}">
                <a16:creationId xmlns="" xmlns:a16="http://schemas.microsoft.com/office/drawing/2014/main" id="{2C68921E-43AD-4F45-99CC-C3025D32C633}"/>
              </a:ext>
            </a:extLst>
          </p:cNvPr>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 xmlns:a16="http://schemas.microsoft.com/office/drawing/2014/main" id="{4E67AE9C-E9D5-44D0-838E-1BB70249556A}"/>
              </a:ext>
            </a:extLst>
          </p:cNvPr>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F39240D-4711-428D-82E8-7530CD4DF633}" type="slidenum">
              <a:rPr lang="en-IN" smtClean="0"/>
              <a:t>‹#›</a:t>
            </a:fld>
            <a:endParaRPr lang="en-IN"/>
          </a:p>
        </p:txBody>
      </p:sp>
    </p:spTree>
    <p:extLst>
      <p:ext uri="{BB962C8B-B14F-4D97-AF65-F5344CB8AC3E}">
        <p14:creationId xmlns:p14="http://schemas.microsoft.com/office/powerpoint/2010/main" val="417734767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endParaRPr lang="en-IN"/>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F988CD1-5072-4C55-A534-9C8754CE52AB}" type="slidenum">
              <a:rPr lang="en-IN" smtClean="0"/>
              <a:t>‹#›</a:t>
            </a:fld>
            <a:endParaRPr lang="en-IN"/>
          </a:p>
        </p:txBody>
      </p:sp>
    </p:spTree>
    <p:extLst>
      <p:ext uri="{BB962C8B-B14F-4D97-AF65-F5344CB8AC3E}">
        <p14:creationId xmlns:p14="http://schemas.microsoft.com/office/powerpoint/2010/main" val="175124535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849137-04E9-6CB1-32B0-06EA54B7A8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 xmlns:a16="http://schemas.microsoft.com/office/drawing/2014/main" id="{8F13D2F5-C8C9-585E-0140-CEBC36BFE5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 xmlns:a16="http://schemas.microsoft.com/office/drawing/2014/main" id="{5F6AB635-741A-ADD6-9C83-512CD4DCDCE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B4E00E9E-2386-D33E-1AC0-324EBEDEB1C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55778174-F063-48C4-541B-55838EF8635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60496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F68A54C-E0D5-70C2-9846-24A81E404914}"/>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AD85FBA6-6DAA-EEEF-6678-04D78E151D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DD5E3A77-5936-6895-A749-371247A4265C}"/>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3ABB3406-40A3-A831-1F25-734E9E398D5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9DE6DB45-BDC7-8C23-CFC1-16FCAFA9DFF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023224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00E91D2C-3BBA-D10C-6423-F2FAA122BAB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 xmlns:a16="http://schemas.microsoft.com/office/drawing/2014/main" id="{9E0D2EF8-6870-23F9-EC47-D7B5D42EC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38E9427E-10C5-0CDF-7602-F164B8320513}"/>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4ABE4B1D-D54B-798D-F010-F168851AFF7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E3EFE9AE-94C4-744F-353C-52EFE293E6D2}"/>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093157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88B9C4-8C0F-65DC-A0E6-FF578FC215B2}"/>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935AD027-92BB-F17D-6663-20A986439B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5D00FBE4-55BF-711F-CC3D-D8FC8A4B2948}"/>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CCAD336D-74F7-4E99-63DC-3F17BA374AD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C735A0A6-D236-B8EB-5786-7CF5F245AF1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465088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81FBB35-A2BE-22EF-0BD5-C3973FDF467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 xmlns:a16="http://schemas.microsoft.com/office/drawing/2014/main" id="{E3D0FD7C-0B52-A000-1DCD-86F35D421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B0E751DE-F195-6BE0-7A34-10AE5EBF2E66}"/>
              </a:ext>
            </a:extLst>
          </p:cNvPr>
          <p:cNvSpPr>
            <a:spLocks noGrp="1"/>
          </p:cNvSpPr>
          <p:nvPr>
            <p:ph type="dt" sz="half" idx="10"/>
          </p:nvPr>
        </p:nvSpPr>
        <p:spPr/>
        <p:txBody>
          <a:bodyPr/>
          <a:lstStyle/>
          <a:p>
            <a:endParaRPr lang="en-IN"/>
          </a:p>
        </p:txBody>
      </p:sp>
      <p:sp>
        <p:nvSpPr>
          <p:cNvPr id="5" name="Footer Placeholder 4">
            <a:extLst>
              <a:ext uri="{FF2B5EF4-FFF2-40B4-BE49-F238E27FC236}">
                <a16:creationId xmlns="" xmlns:a16="http://schemas.microsoft.com/office/drawing/2014/main" id="{76B12F91-9B54-F90F-A38C-9B315B0F48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 xmlns:a16="http://schemas.microsoft.com/office/drawing/2014/main" id="{64889A0B-5E0A-9F0A-E9D9-8BC8C7C09B3F}"/>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252155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8A0719-DCA6-C93A-6DA6-4777CB76B7D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51FB3202-E84C-00D2-C21F-C90CE5E97F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 xmlns:a16="http://schemas.microsoft.com/office/drawing/2014/main" id="{9DAE6341-BE08-B336-5EB8-146A1316FF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 xmlns:a16="http://schemas.microsoft.com/office/drawing/2014/main" id="{B77CBE94-84A3-FB98-56B7-817B7DBD0015}"/>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1C5B15F-D1A7-DD51-12F2-727F57872CB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DC2A620-C943-7EB1-7E7E-76E913230D6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159640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23C7E2F-2602-0CBC-520F-019D16137C7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 xmlns:a16="http://schemas.microsoft.com/office/drawing/2014/main" id="{785D612A-CAA7-0362-D3B1-7F91ADD4E8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13D8DE2-E428-D852-4C61-3C34397E8F1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 xmlns:a16="http://schemas.microsoft.com/office/drawing/2014/main" id="{3F40206C-95BB-C704-EC79-05D31F8480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4B73F4F7-3BE9-0013-924C-682516D8D1E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 xmlns:a16="http://schemas.microsoft.com/office/drawing/2014/main" id="{F2E72D08-8AB3-6383-C25D-74B3BCD7C40F}"/>
              </a:ext>
            </a:extLst>
          </p:cNvPr>
          <p:cNvSpPr>
            <a:spLocks noGrp="1"/>
          </p:cNvSpPr>
          <p:nvPr>
            <p:ph type="dt" sz="half" idx="10"/>
          </p:nvPr>
        </p:nvSpPr>
        <p:spPr/>
        <p:txBody>
          <a:bodyPr/>
          <a:lstStyle/>
          <a:p>
            <a:endParaRPr lang="en-IN"/>
          </a:p>
        </p:txBody>
      </p:sp>
      <p:sp>
        <p:nvSpPr>
          <p:cNvPr id="8" name="Footer Placeholder 7">
            <a:extLst>
              <a:ext uri="{FF2B5EF4-FFF2-40B4-BE49-F238E27FC236}">
                <a16:creationId xmlns="" xmlns:a16="http://schemas.microsoft.com/office/drawing/2014/main" id="{3F243F48-D765-C459-0E0D-BF1F705990C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 xmlns:a16="http://schemas.microsoft.com/office/drawing/2014/main" id="{90AE5C3A-1E7A-934A-69BE-BE2F04CC2B1B}"/>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27385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F4DA-8C6B-B9DD-5D5A-0248BB0E7173}"/>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 xmlns:a16="http://schemas.microsoft.com/office/drawing/2014/main" id="{48A1F8A6-76B7-E8C5-345E-18C4FB885286}"/>
              </a:ext>
            </a:extLst>
          </p:cNvPr>
          <p:cNvSpPr>
            <a:spLocks noGrp="1"/>
          </p:cNvSpPr>
          <p:nvPr>
            <p:ph type="dt" sz="half" idx="10"/>
          </p:nvPr>
        </p:nvSpPr>
        <p:spPr/>
        <p:txBody>
          <a:bodyPr/>
          <a:lstStyle/>
          <a:p>
            <a:endParaRPr lang="en-IN"/>
          </a:p>
        </p:txBody>
      </p:sp>
      <p:sp>
        <p:nvSpPr>
          <p:cNvPr id="4" name="Footer Placeholder 3">
            <a:extLst>
              <a:ext uri="{FF2B5EF4-FFF2-40B4-BE49-F238E27FC236}">
                <a16:creationId xmlns="" xmlns:a16="http://schemas.microsoft.com/office/drawing/2014/main" id="{B53A43FA-6466-0684-3D37-201DAABB9C1A}"/>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 xmlns:a16="http://schemas.microsoft.com/office/drawing/2014/main" id="{BC7485FF-07AA-4F83-BCED-4C4F8610870D}"/>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89501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98BBC2FF-CD6D-E027-B52A-98B871479F07}"/>
              </a:ext>
            </a:extLst>
          </p:cNvPr>
          <p:cNvSpPr>
            <a:spLocks noGrp="1"/>
          </p:cNvSpPr>
          <p:nvPr>
            <p:ph type="dt" sz="half" idx="10"/>
          </p:nvPr>
        </p:nvSpPr>
        <p:spPr/>
        <p:txBody>
          <a:bodyPr/>
          <a:lstStyle/>
          <a:p>
            <a:endParaRPr lang="en-IN"/>
          </a:p>
        </p:txBody>
      </p:sp>
      <p:sp>
        <p:nvSpPr>
          <p:cNvPr id="3" name="Footer Placeholder 2">
            <a:extLst>
              <a:ext uri="{FF2B5EF4-FFF2-40B4-BE49-F238E27FC236}">
                <a16:creationId xmlns="" xmlns:a16="http://schemas.microsoft.com/office/drawing/2014/main" id="{81860DE7-752F-FA81-B197-0AE92C3784D8}"/>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 xmlns:a16="http://schemas.microsoft.com/office/drawing/2014/main" id="{7680E256-20D0-B781-E9D2-16070664B6B1}"/>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96936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237D3D6-D713-3935-7679-263656B3A1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 xmlns:a16="http://schemas.microsoft.com/office/drawing/2014/main" id="{26674828-CF30-F664-CAEC-464ABC81C2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 xmlns:a16="http://schemas.microsoft.com/office/drawing/2014/main" id="{F1D48E5B-9ED6-E8D6-0F97-A0FE9C0C34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6F5A7DF-0F74-9BC5-1387-2195C3743F79}"/>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FB54F162-AFDC-40C8-35DA-CF88D2591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F3F7DB8A-D7CF-3E53-D4B6-4FC8B6D96AE4}"/>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392854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C723B4-8313-F8A3-67AE-8979E14E5D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 xmlns:a16="http://schemas.microsoft.com/office/drawing/2014/main" id="{4C9CB00A-62A5-F539-9D05-537B653E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 xmlns:a16="http://schemas.microsoft.com/office/drawing/2014/main" id="{D07A1921-C811-3EAE-0DF7-A5D64DD04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B391EFBA-7EE2-2084-172D-1AA94B0DD6DA}"/>
              </a:ext>
            </a:extLst>
          </p:cNvPr>
          <p:cNvSpPr>
            <a:spLocks noGrp="1"/>
          </p:cNvSpPr>
          <p:nvPr>
            <p:ph type="dt" sz="half" idx="10"/>
          </p:nvPr>
        </p:nvSpPr>
        <p:spPr/>
        <p:txBody>
          <a:bodyPr/>
          <a:lstStyle/>
          <a:p>
            <a:endParaRPr lang="en-IN"/>
          </a:p>
        </p:txBody>
      </p:sp>
      <p:sp>
        <p:nvSpPr>
          <p:cNvPr id="6" name="Footer Placeholder 5">
            <a:extLst>
              <a:ext uri="{FF2B5EF4-FFF2-40B4-BE49-F238E27FC236}">
                <a16:creationId xmlns="" xmlns:a16="http://schemas.microsoft.com/office/drawing/2014/main" id="{8DB01669-9A24-51C0-B1A3-2FA9D5861EF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 xmlns:a16="http://schemas.microsoft.com/office/drawing/2014/main" id="{CC9699AE-A286-25B5-6940-94C48B4DA889}"/>
              </a:ext>
            </a:extLst>
          </p:cNvPr>
          <p:cNvSpPr>
            <a:spLocks noGrp="1"/>
          </p:cNvSpPr>
          <p:nvPr>
            <p:ph type="sldNum" sz="quarter" idx="12"/>
          </p:nvPr>
        </p:nvSpPr>
        <p:spPr/>
        <p:txBody>
          <a:bodyPr/>
          <a:lstStyle/>
          <a:p>
            <a:fld id="{88C909EF-151F-4BFD-B2E8-3CA63EA71F11}" type="slidenum">
              <a:rPr lang="en-IN" smtClean="0"/>
              <a:t>‹#›</a:t>
            </a:fld>
            <a:endParaRPr lang="en-IN"/>
          </a:p>
        </p:txBody>
      </p:sp>
    </p:spTree>
    <p:extLst>
      <p:ext uri="{BB962C8B-B14F-4D97-AF65-F5344CB8AC3E}">
        <p14:creationId xmlns:p14="http://schemas.microsoft.com/office/powerpoint/2010/main" val="11712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5DBA780-3E50-1E0F-1CF7-6AC07C2BE17A}"/>
              </a:ext>
            </a:extLst>
          </p:cNvPr>
          <p:cNvSpPr>
            <a:spLocks noGrp="1"/>
          </p:cNvSpPr>
          <p:nvPr>
            <p:ph type="title"/>
          </p:nvPr>
        </p:nvSpPr>
        <p:spPr>
          <a:xfrm>
            <a:off x="2631988" y="1544595"/>
            <a:ext cx="8721811" cy="146093"/>
          </a:xfrm>
          <a:prstGeom prst="rect">
            <a:avLst/>
          </a:prstGeom>
        </p:spPr>
        <p:txBody>
          <a:bodyPr vert="horz" lIns="91440" tIns="45720" rIns="91440" bIns="45720" rtlCol="0" anchor="ctr">
            <a:normAutofit/>
          </a:bodyPr>
          <a:lstStyle/>
          <a:p>
            <a:r>
              <a:rPr lang="en-US" dirty="0"/>
              <a:t>Click to edit Master title style</a:t>
            </a:r>
            <a:endParaRPr lang="en-IN" dirty="0"/>
          </a:p>
        </p:txBody>
      </p:sp>
      <p:sp>
        <p:nvSpPr>
          <p:cNvPr id="3" name="Text Placeholder 2">
            <a:extLst>
              <a:ext uri="{FF2B5EF4-FFF2-40B4-BE49-F238E27FC236}">
                <a16:creationId xmlns="" xmlns:a16="http://schemas.microsoft.com/office/drawing/2014/main" id="{73FD75A1-90BF-BC13-5756-79E21A1AE2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 xmlns:a16="http://schemas.microsoft.com/office/drawing/2014/main" id="{27B6B896-80F9-C18F-BC55-34E7F87529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IN"/>
          </a:p>
        </p:txBody>
      </p:sp>
      <p:sp>
        <p:nvSpPr>
          <p:cNvPr id="5" name="Footer Placeholder 4">
            <a:extLst>
              <a:ext uri="{FF2B5EF4-FFF2-40B4-BE49-F238E27FC236}">
                <a16:creationId xmlns="" xmlns:a16="http://schemas.microsoft.com/office/drawing/2014/main" id="{F2B0AAFE-379C-DF5F-EEE4-1E4E4A9F8C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 xmlns:a16="http://schemas.microsoft.com/office/drawing/2014/main" id="{41C58090-1E21-98A0-E250-95BA54AB85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909EF-151F-4BFD-B2E8-3CA63EA71F11}" type="slidenum">
              <a:rPr lang="en-IN" smtClean="0"/>
              <a:t>‹#›</a:t>
            </a:fld>
            <a:endParaRPr lang="en-IN"/>
          </a:p>
        </p:txBody>
      </p:sp>
      <p:pic>
        <p:nvPicPr>
          <p:cNvPr id="7" name="Picture 2" descr="RNB Global University - Home | Facebook">
            <a:extLst>
              <a:ext uri="{FF2B5EF4-FFF2-40B4-BE49-F238E27FC236}">
                <a16:creationId xmlns="" xmlns:a16="http://schemas.microsoft.com/office/drawing/2014/main" id="{A3214A48-90A6-419D-A022-6FDF9DBE55C3}"/>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919346" y="136525"/>
            <a:ext cx="1115104" cy="1115104"/>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 xmlns:a16="http://schemas.microsoft.com/office/drawing/2014/main" id="{C90F337F-D896-4C1F-64C9-D70F25B9E013}"/>
              </a:ext>
            </a:extLst>
          </p:cNvPr>
          <p:cNvSpPr/>
          <p:nvPr userDrawn="1"/>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13020657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27CAF6-2972-03A3-5622-95C06C897355}"/>
              </a:ext>
            </a:extLst>
          </p:cNvPr>
          <p:cNvSpPr>
            <a:spLocks noGrp="1"/>
          </p:cNvSpPr>
          <p:nvPr>
            <p:ph type="ctrTitle"/>
          </p:nvPr>
        </p:nvSpPr>
        <p:spPr>
          <a:xfrm>
            <a:off x="259307" y="2674072"/>
            <a:ext cx="11805314" cy="2387600"/>
          </a:xfrm>
        </p:spPr>
        <p:txBody>
          <a:bodyPr>
            <a:normAutofit fontScale="90000"/>
          </a:bodyPr>
          <a:lstStyle/>
          <a:p>
            <a:pPr>
              <a:lnSpc>
                <a:spcPct val="107000"/>
              </a:lnSpc>
              <a:spcAft>
                <a:spcPts val="800"/>
              </a:spcAft>
            </a:pPr>
            <a:r>
              <a:rPr lang="en-IN" sz="44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SOIL AND WATER CONSERVATION TECHNIQUES</a:t>
            </a:r>
            <a:r>
              <a:rPr lang="en-IN" sz="1800" dirty="0">
                <a:effectLst/>
                <a:latin typeface="Calibri" panose="020F0502020204030204" pitchFamily="34" charset="0"/>
                <a:ea typeface="Calibri" panose="020F0502020204030204" pitchFamily="34" charset="0"/>
                <a:cs typeface="Mangal" panose="02040503050203030202" pitchFamily="18" charset="0"/>
              </a:rPr>
              <a:t/>
            </a: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effectLst/>
                <a:latin typeface="Calibri" panose="020F0502020204030204" pitchFamily="34" charset="0"/>
                <a:ea typeface="Calibri" panose="020F0502020204030204" pitchFamily="34" charset="0"/>
                <a:cs typeface="Mangal" panose="02040503050203030202" pitchFamily="18" charset="0"/>
              </a:rPr>
              <a:t/>
            </a:r>
            <a:br>
              <a:rPr lang="en-IN" sz="1800" dirty="0">
                <a:effectLst/>
                <a:latin typeface="Calibri" panose="020F0502020204030204" pitchFamily="34" charset="0"/>
                <a:ea typeface="Calibri" panose="020F0502020204030204" pitchFamily="34" charset="0"/>
                <a:cs typeface="Mangal" panose="02040503050203030202" pitchFamily="18" charset="0"/>
              </a:rPr>
            </a:br>
            <a:r>
              <a:rPr lang="en-IN" sz="1800" dirty="0">
                <a:effectLst/>
                <a:latin typeface="Calibri" panose="020F0502020204030204" pitchFamily="34" charset="0"/>
                <a:ea typeface="Calibri" panose="020F0502020204030204" pitchFamily="34" charset="0"/>
                <a:cs typeface="Mangal" panose="02040503050203030202" pitchFamily="18" charset="0"/>
              </a:rPr>
              <a:t/>
            </a:r>
            <a:br>
              <a:rPr lang="en-IN" sz="1800" dirty="0">
                <a:effectLst/>
                <a:latin typeface="Calibri" panose="020F0502020204030204" pitchFamily="34" charset="0"/>
                <a:ea typeface="Calibri" panose="020F0502020204030204" pitchFamily="34" charset="0"/>
                <a:cs typeface="Mangal" panose="02040503050203030202" pitchFamily="18" charset="0"/>
              </a:rPr>
            </a:br>
            <a:endParaRPr lang="en-IN" sz="3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 xmlns:a16="http://schemas.microsoft.com/office/drawing/2014/main" id="{40C6D89B-493B-DE64-37FB-586147175221}"/>
              </a:ext>
            </a:extLst>
          </p:cNvPr>
          <p:cNvSpPr>
            <a:spLocks noGrp="1"/>
          </p:cNvSpPr>
          <p:nvPr>
            <p:ph type="subTitle" idx="1"/>
          </p:nvPr>
        </p:nvSpPr>
        <p:spPr>
          <a:xfrm>
            <a:off x="8191500" y="4965700"/>
            <a:ext cx="2476499" cy="1562100"/>
          </a:xfrm>
        </p:spPr>
        <p:txBody>
          <a:bodyPr>
            <a:normAutofit fontScale="92500" lnSpcReduction="10000"/>
          </a:bodyPr>
          <a:lstStyle/>
          <a:p>
            <a:endParaRPr lang="en-US" dirty="0"/>
          </a:p>
          <a:p>
            <a:r>
              <a:rPr lang="en-US" dirty="0">
                <a:solidFill>
                  <a:srgbClr val="FF0000"/>
                </a:solidFill>
              </a:rPr>
              <a:t>Delivered by </a:t>
            </a:r>
          </a:p>
          <a:p>
            <a:r>
              <a:rPr lang="en-US" b="1" dirty="0" smtClean="0">
                <a:solidFill>
                  <a:srgbClr val="FF0000"/>
                </a:solidFill>
              </a:rPr>
              <a:t>Mr. ANIL SWAMI</a:t>
            </a:r>
            <a:endParaRPr lang="en-US" b="1" dirty="0">
              <a:solidFill>
                <a:srgbClr val="FF0000"/>
              </a:solidFill>
            </a:endParaRPr>
          </a:p>
          <a:p>
            <a:r>
              <a:rPr lang="en-US" sz="2200" b="1" dirty="0">
                <a:solidFill>
                  <a:srgbClr val="FF0000"/>
                </a:solidFill>
              </a:rPr>
              <a:t>Asst. Professor</a:t>
            </a:r>
            <a:endParaRPr lang="en-IN" sz="2200" b="1" dirty="0">
              <a:solidFill>
                <a:srgbClr val="FF0000"/>
              </a:solidFill>
            </a:endParaRPr>
          </a:p>
        </p:txBody>
      </p:sp>
      <p:pic>
        <p:nvPicPr>
          <p:cNvPr id="2050" name="Picture 2" descr="RNB Global University - Home | Facebook">
            <a:extLst>
              <a:ext uri="{FF2B5EF4-FFF2-40B4-BE49-F238E27FC236}">
                <a16:creationId xmlns="" xmlns:a16="http://schemas.microsoft.com/office/drawing/2014/main" id="{F5EDFB42-32F6-193C-CE3A-1CD4E2FAB7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4437" y="170585"/>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 xmlns:a16="http://schemas.microsoft.com/office/drawing/2014/main" id="{B1298E87-BB37-416D-A444-4FAA07018B97}"/>
              </a:ext>
            </a:extLst>
          </p:cNvPr>
          <p:cNvSpPr>
            <a:spLocks noGrp="1"/>
          </p:cNvSpPr>
          <p:nvPr>
            <p:ph type="sldNum" sz="quarter" idx="12"/>
          </p:nvPr>
        </p:nvSpPr>
        <p:spPr/>
        <p:txBody>
          <a:bodyPr/>
          <a:lstStyle/>
          <a:p>
            <a:fld id="{88C909EF-151F-4BFD-B2E8-3CA63EA71F11}" type="slidenum">
              <a:rPr lang="en-IN" smtClean="0"/>
              <a:t>1</a:t>
            </a:fld>
            <a:endParaRPr lang="en-IN"/>
          </a:p>
        </p:txBody>
      </p:sp>
      <p:sp>
        <p:nvSpPr>
          <p:cNvPr id="6" name="Rectangle 5">
            <a:extLst>
              <a:ext uri="{FF2B5EF4-FFF2-40B4-BE49-F238E27FC236}">
                <a16:creationId xmlns="" xmlns:a16="http://schemas.microsoft.com/office/drawing/2014/main" id="{0571B0A5-634A-3F5C-27D9-7327226D764E}"/>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113152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10</a:t>
            </a:fld>
            <a:endParaRPr lang="en-IN"/>
          </a:p>
        </p:txBody>
      </p:sp>
      <p:sp>
        <p:nvSpPr>
          <p:cNvPr id="3" name="TextBox 2">
            <a:extLst>
              <a:ext uri="{FF2B5EF4-FFF2-40B4-BE49-F238E27FC236}">
                <a16:creationId xmlns="" xmlns:a16="http://schemas.microsoft.com/office/drawing/2014/main" id="{8457348C-238F-212B-E33D-958933CE1ACA}"/>
              </a:ext>
            </a:extLst>
          </p:cNvPr>
          <p:cNvSpPr txBox="1"/>
          <p:nvPr/>
        </p:nvSpPr>
        <p:spPr>
          <a:xfrm>
            <a:off x="423080" y="627797"/>
            <a:ext cx="10440537" cy="5224315"/>
          </a:xfrm>
          <a:prstGeom prst="rect">
            <a:avLst/>
          </a:prstGeom>
          <a:noFill/>
        </p:spPr>
        <p:txBody>
          <a:bodyPr wrap="square">
            <a:spAutoFit/>
          </a:bodyPr>
          <a:lstStyle/>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Forms/Types of water erosion</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Water erosion occurs in stages identified as sheet erosion, rills, gullies, ravines, landslides and stream bank erosion.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a:pPr>
            <a:r>
              <a:rPr lang="en-IN" sz="2400" b="1" dirty="0">
                <a:effectLst/>
                <a:latin typeface="Times New Roman" panose="02020603050405020304" pitchFamily="18" charset="0"/>
                <a:ea typeface="Calibri" panose="020F0502020204030204" pitchFamily="34" charset="0"/>
                <a:cs typeface="Mangal" panose="02040503050203030202" pitchFamily="18" charset="0"/>
              </a:rPr>
              <a:t>Sheet erosion:</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the uniform removal of surface soil in thin layers by rainfall and runoff water.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breaking action of raindrop combined with surface flow is the major cause of sheet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the </a:t>
            </a:r>
            <a:r>
              <a:rPr lang="en-IN" sz="2400" u="sng" dirty="0">
                <a:effectLst/>
                <a:latin typeface="Times New Roman" panose="02020603050405020304" pitchFamily="18" charset="0"/>
                <a:ea typeface="Calibri" panose="020F0502020204030204" pitchFamily="34" charset="0"/>
                <a:cs typeface="Mangal" panose="02040503050203030202" pitchFamily="18" charset="0"/>
              </a:rPr>
              <a:t>first stage of erosion </a:t>
            </a:r>
            <a:r>
              <a:rPr lang="en-IN" sz="2400" dirty="0">
                <a:effectLst/>
                <a:latin typeface="Times New Roman" panose="02020603050405020304" pitchFamily="18" charset="0"/>
                <a:ea typeface="Calibri" panose="020F0502020204030204" pitchFamily="34" charset="0"/>
                <a:cs typeface="Mangal" panose="02040503050203030202" pitchFamily="18" charset="0"/>
              </a:rPr>
              <a:t>and is least conspicuous, but the most extensive.</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209549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11</a:t>
            </a:fld>
            <a:endParaRPr lang="en-IN"/>
          </a:p>
        </p:txBody>
      </p:sp>
      <p:sp>
        <p:nvSpPr>
          <p:cNvPr id="3" name="TextBox 2">
            <a:extLst>
              <a:ext uri="{FF2B5EF4-FFF2-40B4-BE49-F238E27FC236}">
                <a16:creationId xmlns="" xmlns:a16="http://schemas.microsoft.com/office/drawing/2014/main" id="{4DCCBEA9-B915-3F8C-73A6-51D6BED1F4B1}"/>
              </a:ext>
            </a:extLst>
          </p:cNvPr>
          <p:cNvSpPr txBox="1"/>
          <p:nvPr/>
        </p:nvSpPr>
        <p:spPr>
          <a:xfrm>
            <a:off x="573206" y="259308"/>
            <a:ext cx="10208525" cy="5573129"/>
          </a:xfrm>
          <a:prstGeom prst="rect">
            <a:avLst/>
          </a:prstGeom>
          <a:noFill/>
        </p:spPr>
        <p:txBody>
          <a:bodyPr wrap="square">
            <a:spAutoFit/>
          </a:bodyPr>
          <a:lstStyle/>
          <a:p>
            <a:pPr lvl="0" algn="just">
              <a:lnSpc>
                <a:spcPct val="150000"/>
              </a:lnSpc>
            </a:pPr>
            <a:r>
              <a:rPr lang="en-IN" sz="2400" b="1" dirty="0">
                <a:effectLst/>
                <a:latin typeface="Times New Roman" panose="02020603050405020304" pitchFamily="18" charset="0"/>
                <a:ea typeface="Calibri" panose="020F0502020204030204" pitchFamily="34" charset="0"/>
                <a:cs typeface="Mangal" panose="02040503050203030202" pitchFamily="18" charset="0"/>
              </a:rPr>
              <a:t>B . Rill erosion:</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When runoff starts, channelization begins and erosion is no longer uniform.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Raindrop impact does not directly detach any particles below flow line in rills but increases the detachment and transportation capacity of the flow.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Rill erosion starts when the runoff exceeds 0.3 to 0.7 mm/s.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Incisions are formed on the ground due to runoff and erosion is more apparent than sheet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This is the second stage of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Rills are small channels, which can be removed by timely normal tillage operations.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11332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12</a:t>
            </a:fld>
            <a:endParaRPr lang="en-IN"/>
          </a:p>
        </p:txBody>
      </p:sp>
      <p:sp>
        <p:nvSpPr>
          <p:cNvPr id="3" name="TextBox 2">
            <a:extLst>
              <a:ext uri="{FF2B5EF4-FFF2-40B4-BE49-F238E27FC236}">
                <a16:creationId xmlns="" xmlns:a16="http://schemas.microsoft.com/office/drawing/2014/main" id="{F6AEA2BF-3662-6E1D-9430-FFB4213C7EA9}"/>
              </a:ext>
            </a:extLst>
          </p:cNvPr>
          <p:cNvSpPr txBox="1"/>
          <p:nvPr/>
        </p:nvSpPr>
        <p:spPr>
          <a:xfrm>
            <a:off x="504966" y="600501"/>
            <a:ext cx="11477767" cy="5184048"/>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c. Gully erosion:</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It is the advanced stage of water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Size of the unchecked rills increases due to runoff.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Gullies are formed when channelized runoff form vast sloping land is sufficient in volume and velocity to cut deep and wide channels.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Gullies are the spectacular symptoms of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If unchecked in time no scope for arable crop production.</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4047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13</a:t>
            </a:fld>
            <a:endParaRPr lang="en-IN"/>
          </a:p>
        </p:txBody>
      </p:sp>
      <p:sp>
        <p:nvSpPr>
          <p:cNvPr id="3" name="TextBox 2">
            <a:extLst>
              <a:ext uri="{FF2B5EF4-FFF2-40B4-BE49-F238E27FC236}">
                <a16:creationId xmlns="" xmlns:a16="http://schemas.microsoft.com/office/drawing/2014/main" id="{EBB0B38E-DE73-DC46-D556-4DA2F5247E3A}"/>
              </a:ext>
            </a:extLst>
          </p:cNvPr>
          <p:cNvSpPr txBox="1"/>
          <p:nvPr/>
        </p:nvSpPr>
        <p:spPr>
          <a:xfrm>
            <a:off x="259307" y="259308"/>
            <a:ext cx="10809025" cy="5840189"/>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d. Ravines: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They are the manifestations of a prolonged process of gully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They are typically found in deep alluvial soils.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They are deep and wide gullies indicating advanced stage of gully erosion.</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e. Landslides: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Landslides occur in mountain slopes, when the slope exceeds 20% and width is 6 m.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Generally, landslides cause blockage of traffic in ghat roads.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510400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14</a:t>
            </a:fld>
            <a:endParaRPr lang="en-IN"/>
          </a:p>
        </p:txBody>
      </p:sp>
      <p:sp>
        <p:nvSpPr>
          <p:cNvPr id="3" name="TextBox 2">
            <a:extLst>
              <a:ext uri="{FF2B5EF4-FFF2-40B4-BE49-F238E27FC236}">
                <a16:creationId xmlns="" xmlns:a16="http://schemas.microsoft.com/office/drawing/2014/main" id="{6F7CC63C-319D-90C4-B14C-852B5FA3574F}"/>
              </a:ext>
            </a:extLst>
          </p:cNvPr>
          <p:cNvSpPr txBox="1"/>
          <p:nvPr/>
        </p:nvSpPr>
        <p:spPr>
          <a:xfrm>
            <a:off x="614148" y="491319"/>
            <a:ext cx="10140287" cy="4445384"/>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f. Stream bank erosion:</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Small streams, rivulets, torrents (hill streams) are subjected to stream bank erosion due to obstruction of their flow.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Vegetation sprouts when streams dry up and obstructs the flow causing cutting of bank or changing of flow course.</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03966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15</a:t>
            </a:fld>
            <a:endParaRPr lang="en-IN"/>
          </a:p>
        </p:txBody>
      </p:sp>
      <p:sp>
        <p:nvSpPr>
          <p:cNvPr id="3" name="TextBox 2">
            <a:extLst>
              <a:ext uri="{FF2B5EF4-FFF2-40B4-BE49-F238E27FC236}">
                <a16:creationId xmlns="" xmlns:a16="http://schemas.microsoft.com/office/drawing/2014/main" id="{02E2D916-F1FF-570E-1D2E-6102A405979B}"/>
              </a:ext>
            </a:extLst>
          </p:cNvPr>
          <p:cNvSpPr txBox="1"/>
          <p:nvPr/>
        </p:nvSpPr>
        <p:spPr>
          <a:xfrm>
            <a:off x="436728" y="600502"/>
            <a:ext cx="11452746" cy="4650119"/>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Factors affecting water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a:pPr>
            <a:r>
              <a:rPr lang="en-IN" sz="2800" b="1" dirty="0">
                <a:effectLst/>
                <a:latin typeface="Times New Roman" panose="02020603050405020304" pitchFamily="18" charset="0"/>
                <a:ea typeface="Calibri" panose="020F0502020204030204" pitchFamily="34" charset="0"/>
                <a:cs typeface="Mangal" panose="02040503050203030202" pitchFamily="18" charset="0"/>
              </a:rPr>
              <a:t>Climate:</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Water erosion is directly a function of rainfall and runoff. </a:t>
            </a: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Amount, duration and distribution of rainfall influences runoff and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High intensity rains of longer duration causes severe erosion. </a:t>
            </a: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Greater the intensity, larger the size of the raindrop.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Rainfall intensity more than 5 cm/hr is considered as severe.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106433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16</a:t>
            </a:fld>
            <a:endParaRPr lang="en-IN"/>
          </a:p>
        </p:txBody>
      </p:sp>
      <p:sp>
        <p:nvSpPr>
          <p:cNvPr id="3" name="TextBox 2">
            <a:extLst>
              <a:ext uri="{FF2B5EF4-FFF2-40B4-BE49-F238E27FC236}">
                <a16:creationId xmlns="" xmlns:a16="http://schemas.microsoft.com/office/drawing/2014/main" id="{24DCBC50-8BF3-557D-475E-9CA0EE2B6B41}"/>
              </a:ext>
            </a:extLst>
          </p:cNvPr>
          <p:cNvSpPr txBox="1"/>
          <p:nvPr/>
        </p:nvSpPr>
        <p:spPr>
          <a:xfrm>
            <a:off x="368490" y="970064"/>
            <a:ext cx="10454185" cy="5573129"/>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Total energy of raindrops falling over a hectare land with rainfall intensity of 5 cm /hr is equal to 625 H.P.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This energy can lift 89 times the surface 17.5 cm of soil from one ha to a height of 3 ft.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Two- thirds of the above energy is used for sealing soil pores.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Runoff may occur without erosion but there is no water erosion without runoff.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raindrop thus breaks down soil aggregates, detaches soil particles and leads the rainwater with the fine particles.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These fine particles seal the pores of the surface soil and increases runoff causing erosion.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607378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17</a:t>
            </a:fld>
            <a:endParaRPr lang="en-IN"/>
          </a:p>
        </p:txBody>
      </p:sp>
      <p:sp>
        <p:nvSpPr>
          <p:cNvPr id="3" name="TextBox 2">
            <a:extLst>
              <a:ext uri="{FF2B5EF4-FFF2-40B4-BE49-F238E27FC236}">
                <a16:creationId xmlns="" xmlns:a16="http://schemas.microsoft.com/office/drawing/2014/main" id="{E3B73775-F555-04AC-16BE-489669632303}"/>
              </a:ext>
            </a:extLst>
          </p:cNvPr>
          <p:cNvSpPr txBox="1"/>
          <p:nvPr/>
        </p:nvSpPr>
        <p:spPr>
          <a:xfrm>
            <a:off x="354842" y="346816"/>
            <a:ext cx="10617958" cy="6127127"/>
          </a:xfrm>
          <a:prstGeom prst="rect">
            <a:avLst/>
          </a:prstGeom>
          <a:noFill/>
        </p:spPr>
        <p:txBody>
          <a:bodyPr wrap="square">
            <a:spAutoFit/>
          </a:bodyPr>
          <a:lstStyle/>
          <a:p>
            <a:pPr lvl="0" algn="just">
              <a:lnSpc>
                <a:spcPct val="150000"/>
              </a:lnSpc>
            </a:pPr>
            <a:r>
              <a:rPr lang="en-IN" sz="2400" b="1" dirty="0">
                <a:effectLst/>
                <a:latin typeface="Times New Roman" panose="02020603050405020304" pitchFamily="18" charset="0"/>
                <a:ea typeface="Calibri" panose="020F0502020204030204" pitchFamily="34" charset="0"/>
                <a:cs typeface="Mangal" panose="02040503050203030202" pitchFamily="18" charset="0"/>
              </a:rPr>
              <a:t>b. Topography:</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degree, length and curvature of slope determine the amount of runoff and extent of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Water flows slowly over a gentle slope where as at a faster rate over a steeper one.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As water flows down the slope, it accelerates under the forces of gravity.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When runoff attains a velocity of about 1 m/s it is capable of eroding the soil.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If the percent of slope is increased by 4 times the velocity of water flowing down is doubled.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Doubling the velocity quadruples the erosive power and increases the quantity of soil that can be transported by about 32 times and size of the particles that can be transported by about 64 times.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00755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18</a:t>
            </a:fld>
            <a:endParaRPr lang="en-IN"/>
          </a:p>
        </p:txBody>
      </p:sp>
      <p:sp>
        <p:nvSpPr>
          <p:cNvPr id="3" name="TextBox 2">
            <a:extLst>
              <a:ext uri="{FF2B5EF4-FFF2-40B4-BE49-F238E27FC236}">
                <a16:creationId xmlns="" xmlns:a16="http://schemas.microsoft.com/office/drawing/2014/main" id="{99BE5539-5561-CE42-D943-E344ECF7E191}"/>
              </a:ext>
            </a:extLst>
          </p:cNvPr>
          <p:cNvSpPr txBox="1"/>
          <p:nvPr/>
        </p:nvSpPr>
        <p:spPr>
          <a:xfrm>
            <a:off x="614148" y="518616"/>
            <a:ext cx="10904561" cy="5184048"/>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c. Vegetation:</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Vegetation intercepts the rainfall and reduces the impact of raindrops.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It also decreases the velocity of runoff by obstructing the flow of water.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The fibrous roots are also effective in forming stable soil aggregates, which increases infiltration and reduces erosion.</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995214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19</a:t>
            </a:fld>
            <a:endParaRPr lang="en-IN"/>
          </a:p>
        </p:txBody>
      </p:sp>
      <p:sp>
        <p:nvSpPr>
          <p:cNvPr id="3" name="TextBox 2">
            <a:extLst>
              <a:ext uri="{FF2B5EF4-FFF2-40B4-BE49-F238E27FC236}">
                <a16:creationId xmlns="" xmlns:a16="http://schemas.microsoft.com/office/drawing/2014/main" id="{BAD2B1C2-9533-C380-91D9-B59030CCA9E4}"/>
              </a:ext>
            </a:extLst>
          </p:cNvPr>
          <p:cNvSpPr txBox="1"/>
          <p:nvPr/>
        </p:nvSpPr>
        <p:spPr>
          <a:xfrm>
            <a:off x="191068" y="0"/>
            <a:ext cx="10686197" cy="6127127"/>
          </a:xfrm>
          <a:prstGeom prst="rect">
            <a:avLst/>
          </a:prstGeom>
          <a:noFill/>
        </p:spPr>
        <p:txBody>
          <a:bodyPr wrap="square">
            <a:spAutoFit/>
          </a:bodyPr>
          <a:lstStyle/>
          <a:p>
            <a:pPr lvl="0" algn="just">
              <a:lnSpc>
                <a:spcPct val="150000"/>
              </a:lnSpc>
            </a:pPr>
            <a:r>
              <a:rPr lang="en-IN" sz="2400" b="1" dirty="0">
                <a:effectLst/>
                <a:latin typeface="Times New Roman" panose="02020603050405020304" pitchFamily="18" charset="0"/>
                <a:ea typeface="Calibri" panose="020F0502020204030204" pitchFamily="34" charset="0"/>
                <a:cs typeface="Mangal" panose="02040503050203030202" pitchFamily="18" charset="0"/>
              </a:rPr>
              <a:t>d. Soil Properties:</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2400" dirty="0">
                <a:effectLst/>
                <a:latin typeface="Times New Roman" panose="02020603050405020304" pitchFamily="18" charset="0"/>
                <a:ea typeface="Calibri" panose="020F0502020204030204" pitchFamily="34" charset="0"/>
                <a:cs typeface="Mangal" panose="02040503050203030202" pitchFamily="18" charset="0"/>
              </a:rPr>
              <a:t>Soil properties that influence soil erodibility by water may be grouped into two types.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Those properties that influence the infiltration rate and permeability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eriod"/>
            </a:pPr>
            <a:r>
              <a:rPr lang="en-IN" sz="2400" dirty="0">
                <a:effectLst/>
                <a:latin typeface="Times New Roman" panose="02020603050405020304" pitchFamily="18" charset="0"/>
                <a:ea typeface="Calibri" panose="020F0502020204030204" pitchFamily="34" charset="0"/>
                <a:cs typeface="Mangal" panose="02040503050203030202" pitchFamily="18" charset="0"/>
              </a:rPr>
              <a:t>Those properties that resist the dispersion, splashing, abrasion and transporting forces of rainfall and runoff.</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structure, texture, organic matter and moisture content of upper layers determine the extent of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Sandy soils are readily detachable but not readily transportable. Soils of medium to high clay content have low infiltration capacities and they are readily transported by water after they are dispersed, but their detachability is generally low.</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43916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9893" y="889348"/>
            <a:ext cx="10515600" cy="5362771"/>
          </a:xfrm>
        </p:spPr>
        <p:txBody>
          <a:bodyPr>
            <a:normAutofit/>
          </a:bodyPr>
          <a:lstStyle/>
          <a:p>
            <a:pPr marL="0" indent="0">
              <a:buNone/>
            </a:pPr>
            <a:r>
              <a:rPr lang="en-US" sz="4800" b="1" dirty="0" smtClean="0"/>
              <a:t>Objective:-</a:t>
            </a:r>
            <a:endParaRPr lang="en-IN" dirty="0"/>
          </a:p>
          <a:p>
            <a:r>
              <a:rPr lang="en-US" dirty="0" smtClean="0"/>
              <a:t>Tell </a:t>
            </a:r>
            <a:r>
              <a:rPr lang="en-US" dirty="0"/>
              <a:t>the soil and climatic conditions prevalent in </a:t>
            </a:r>
            <a:r>
              <a:rPr lang="en-US" dirty="0" err="1"/>
              <a:t>rainfed</a:t>
            </a:r>
            <a:r>
              <a:rPr lang="en-US" dirty="0"/>
              <a:t> areas. </a:t>
            </a:r>
          </a:p>
          <a:p>
            <a:r>
              <a:rPr lang="en-US" dirty="0" smtClean="0"/>
              <a:t>Interpret </a:t>
            </a:r>
            <a:r>
              <a:rPr lang="en-US" dirty="0"/>
              <a:t>various water harvesting techniques and their efficient utilization. </a:t>
            </a:r>
          </a:p>
          <a:p>
            <a:r>
              <a:rPr lang="en-US" dirty="0" smtClean="0"/>
              <a:t>Apply </a:t>
            </a:r>
            <a:r>
              <a:rPr lang="en-US" dirty="0"/>
              <a:t>contingent crop planning for aberrant weather conditions. </a:t>
            </a:r>
          </a:p>
          <a:p>
            <a:r>
              <a:rPr lang="en-US" dirty="0" smtClean="0"/>
              <a:t>Examine </a:t>
            </a:r>
            <a:r>
              <a:rPr lang="en-US" dirty="0"/>
              <a:t>the seasonal rainfall and different types of watershed and its components. </a:t>
            </a:r>
          </a:p>
          <a:p>
            <a:r>
              <a:rPr lang="en-US" dirty="0" smtClean="0"/>
              <a:t>Select </a:t>
            </a:r>
            <a:r>
              <a:rPr lang="en-US" dirty="0"/>
              <a:t>soil and water conservation techniques to avoid their losses. </a:t>
            </a:r>
            <a:r>
              <a:rPr lang="en-IN" dirty="0"/>
              <a:t>	</a:t>
            </a:r>
          </a:p>
          <a:p>
            <a:endParaRPr lang="en-IN" dirty="0"/>
          </a:p>
        </p:txBody>
      </p:sp>
      <p:sp>
        <p:nvSpPr>
          <p:cNvPr id="5" name="Slide Number Placeholder 4"/>
          <p:cNvSpPr>
            <a:spLocks noGrp="1"/>
          </p:cNvSpPr>
          <p:nvPr>
            <p:ph type="sldNum" sz="quarter" idx="12"/>
          </p:nvPr>
        </p:nvSpPr>
        <p:spPr/>
        <p:txBody>
          <a:bodyPr/>
          <a:lstStyle/>
          <a:p>
            <a:fld id="{88C909EF-151F-4BFD-B2E8-3CA63EA71F11}" type="slidenum">
              <a:rPr lang="en-IN" smtClean="0"/>
              <a:t>2</a:t>
            </a:fld>
            <a:endParaRPr lang="en-IN"/>
          </a:p>
        </p:txBody>
      </p:sp>
    </p:spTree>
    <p:extLst>
      <p:ext uri="{BB962C8B-B14F-4D97-AF65-F5344CB8AC3E}">
        <p14:creationId xmlns:p14="http://schemas.microsoft.com/office/powerpoint/2010/main" val="3778368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20</a:t>
            </a:fld>
            <a:endParaRPr lang="en-IN"/>
          </a:p>
        </p:txBody>
      </p:sp>
      <p:sp>
        <p:nvSpPr>
          <p:cNvPr id="3" name="TextBox 2">
            <a:extLst>
              <a:ext uri="{FF2B5EF4-FFF2-40B4-BE49-F238E27FC236}">
                <a16:creationId xmlns="" xmlns:a16="http://schemas.microsoft.com/office/drawing/2014/main" id="{72B7E907-C698-C1F9-BF65-9AB6FBF9864B}"/>
              </a:ext>
            </a:extLst>
          </p:cNvPr>
          <p:cNvSpPr txBox="1"/>
          <p:nvPr/>
        </p:nvSpPr>
        <p:spPr>
          <a:xfrm>
            <a:off x="450376" y="313899"/>
            <a:ext cx="10317708" cy="5922712"/>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e. Man and beast</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Man and beast accelerates erosion by extensive farming and excessive grazing.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Faulty practices like cultivation on steep slopes, cultivation up and down the slope, felling and burning of forests etc., leads to heavy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Excessive grazing destroys all vegetation and increases the erosion</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610311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21</a:t>
            </a:fld>
            <a:endParaRPr lang="en-IN"/>
          </a:p>
        </p:txBody>
      </p:sp>
      <p:sp>
        <p:nvSpPr>
          <p:cNvPr id="3" name="TextBox 2">
            <a:extLst>
              <a:ext uri="{FF2B5EF4-FFF2-40B4-BE49-F238E27FC236}">
                <a16:creationId xmlns="" xmlns:a16="http://schemas.microsoft.com/office/drawing/2014/main" id="{23B36DCF-6554-9B23-9602-EFCB1CC4B7E7}"/>
              </a:ext>
            </a:extLst>
          </p:cNvPr>
          <p:cNvSpPr txBox="1"/>
          <p:nvPr/>
        </p:nvSpPr>
        <p:spPr>
          <a:xfrm>
            <a:off x="204715" y="315234"/>
            <a:ext cx="10590663" cy="5675721"/>
          </a:xfrm>
          <a:prstGeom prst="rect">
            <a:avLst/>
          </a:prstGeom>
          <a:noFill/>
        </p:spPr>
        <p:txBody>
          <a:bodyPr wrap="square">
            <a:spAutoFit/>
          </a:bodyPr>
          <a:lstStyle/>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Estimation of soil loss by water erosion</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Based on the mechanism and factors influencing soil erosion, a universal soil loss equation (USLE) developed by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Wischmeier</a:t>
            </a:r>
            <a:r>
              <a:rPr lang="en-IN" sz="2400" dirty="0">
                <a:effectLst/>
                <a:latin typeface="Times New Roman" panose="02020603050405020304" pitchFamily="18" charset="0"/>
                <a:ea typeface="Calibri" panose="020F0502020204030204" pitchFamily="34" charset="0"/>
                <a:cs typeface="Mangal" panose="02040503050203030202" pitchFamily="18" charset="0"/>
              </a:rPr>
              <a:t> (1959) is most useful for predicting soil loss due to water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an empirical equation and estimates average annual soil loss per unit area as a function of major factors affecting sheet and rill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enables determination of land management erosion rate relationships for a wide range of rainfall, soil slope and crop and management conditions and to select alternative cropping and management combinations that limit erosion rates to acceptable limits.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770468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22</a:t>
            </a:fld>
            <a:endParaRPr lang="en-IN"/>
          </a:p>
        </p:txBody>
      </p:sp>
      <mc:AlternateContent xmlns:mc="http://schemas.openxmlformats.org/markup-compatibility/2006" xmlns:a14="http://schemas.microsoft.com/office/drawing/2010/main">
        <mc:Choice Requires="a14">
          <p:sp>
            <p:nvSpPr>
              <p:cNvPr id="3" name="TextBox 2">
                <a:extLst>
                  <a:ext uri="{FF2B5EF4-FFF2-40B4-BE49-F238E27FC236}">
                    <a16:creationId xmlns="" xmlns:a16="http://schemas.microsoft.com/office/drawing/2014/main" id="{2B11B6E1-FEEB-E88F-49C1-7DABD743A9BC}"/>
                  </a:ext>
                </a:extLst>
              </p:cNvPr>
              <p:cNvSpPr txBox="1"/>
              <p:nvPr/>
            </p:nvSpPr>
            <p:spPr>
              <a:xfrm>
                <a:off x="627796" y="559558"/>
                <a:ext cx="10249470" cy="5779467"/>
              </a:xfrm>
              <a:prstGeom prst="rect">
                <a:avLst/>
              </a:prstGeom>
              <a:noFill/>
            </p:spPr>
            <p:txBody>
              <a:bodyPr wrap="square">
                <a:spAutoFit/>
              </a:bodyPr>
              <a:lstStyle/>
              <a:p>
                <a:pPr algn="just">
                  <a:lnSpc>
                    <a:spcPct val="150000"/>
                  </a:lnSpc>
                  <a:spcAft>
                    <a:spcPts val="800"/>
                  </a:spcAft>
                </a:pPr>
                <a14:m>
                  <m:oMathPara xmlns:m="http://schemas.openxmlformats.org/officeDocument/2006/math">
                    <m:oMathParaPr>
                      <m:jc m:val="centerGroup"/>
                    </m:oMathParaPr>
                    <m:oMath xmlns:m="http://schemas.openxmlformats.org/officeDocument/2006/math">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𝐴</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𝑅</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𝐾</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𝐿</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𝑆</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𝐶</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𝑥</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IN" sz="4400" i="1" smtClean="0">
                          <a:effectLst/>
                          <a:latin typeface="Cambria Math" panose="02040503050406030204" pitchFamily="18" charset="0"/>
                          <a:ea typeface="Calibri" panose="020F0502020204030204" pitchFamily="34" charset="0"/>
                          <a:cs typeface="Times New Roman" panose="02020603050405020304" pitchFamily="18" charset="0"/>
                        </a:rPr>
                        <m:t>𝑃</m:t>
                      </m:r>
                    </m:oMath>
                  </m:oMathPara>
                </a14:m>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where,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A= predicted soil loss in t/ha/year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R= rainfall erosivity factor or index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K= soil erodibility factor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L= length of slope factor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S= slope steepness factor</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 C= soil cover and management factor and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07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P= erosion control factor</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mc:Choice>
        <mc:Fallback xmlns="">
          <p:sp>
            <p:nvSpPr>
              <p:cNvPr id="3" name="TextBox 2">
                <a:extLst>
                  <a:ext uri="{FF2B5EF4-FFF2-40B4-BE49-F238E27FC236}">
                    <a16:creationId xmlns:a16="http://schemas.microsoft.com/office/drawing/2014/main" id="{2B11B6E1-FEEB-E88F-49C1-7DABD743A9BC}"/>
                  </a:ext>
                </a:extLst>
              </p:cNvPr>
              <p:cNvSpPr txBox="1">
                <a:spLocks noRot="1" noChangeAspect="1" noMove="1" noResize="1" noEditPoints="1" noAdjustHandles="1" noChangeArrowheads="1" noChangeShapeType="1" noTextEdit="1"/>
              </p:cNvSpPr>
              <p:nvPr/>
            </p:nvSpPr>
            <p:spPr>
              <a:xfrm>
                <a:off x="627796" y="559558"/>
                <a:ext cx="10249470" cy="5779467"/>
              </a:xfrm>
              <a:prstGeom prst="rect">
                <a:avLst/>
              </a:prstGeom>
              <a:blipFill>
                <a:blip r:embed="rId2"/>
                <a:stretch>
                  <a:fillRect l="-1249" b="-1899"/>
                </a:stretch>
              </a:blipFill>
            </p:spPr>
            <p:txBody>
              <a:bodyPr/>
              <a:lstStyle/>
              <a:p>
                <a:r>
                  <a:rPr lang="en-IN">
                    <a:noFill/>
                  </a:rPr>
                  <a:t> </a:t>
                </a:r>
              </a:p>
            </p:txBody>
          </p:sp>
        </mc:Fallback>
      </mc:AlternateContent>
    </p:spTree>
    <p:extLst>
      <p:ext uri="{BB962C8B-B14F-4D97-AF65-F5344CB8AC3E}">
        <p14:creationId xmlns:p14="http://schemas.microsoft.com/office/powerpoint/2010/main" val="21632269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23</a:t>
            </a:fld>
            <a:endParaRPr lang="en-IN"/>
          </a:p>
        </p:txBody>
      </p:sp>
      <p:sp>
        <p:nvSpPr>
          <p:cNvPr id="3" name="TextBox 2">
            <a:extLst>
              <a:ext uri="{FF2B5EF4-FFF2-40B4-BE49-F238E27FC236}">
                <a16:creationId xmlns="" xmlns:a16="http://schemas.microsoft.com/office/drawing/2014/main" id="{945FA256-87A3-0649-8ABE-6FF053DFE7A2}"/>
              </a:ext>
            </a:extLst>
          </p:cNvPr>
          <p:cNvSpPr txBox="1"/>
          <p:nvPr/>
        </p:nvSpPr>
        <p:spPr>
          <a:xfrm>
            <a:off x="341193" y="383473"/>
            <a:ext cx="10549720" cy="5675721"/>
          </a:xfrm>
          <a:prstGeom prst="rect">
            <a:avLst/>
          </a:prstGeom>
          <a:noFill/>
        </p:spPr>
        <p:txBody>
          <a:bodyPr wrap="square">
            <a:spAutoFit/>
          </a:bodyPr>
          <a:lstStyle/>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B. Wind erosion</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Erosion of soil by the action of wind is known as wind erosion. It is a serious problem on lands devoid of vegetation.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more common in arid and semi-arid regions. It is essentially a dry weather phenomenon stimulated by the soil moisture deficiency.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process of wind erosion consists of three phases: a. initiation of movement b. transportation and c. deposition.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About 33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m.ha</a:t>
            </a:r>
            <a:r>
              <a:rPr lang="en-IN" sz="2400" dirty="0">
                <a:effectLst/>
                <a:latin typeface="Times New Roman" panose="02020603050405020304" pitchFamily="18" charset="0"/>
                <a:ea typeface="Calibri" panose="020F0502020204030204" pitchFamily="34" charset="0"/>
                <a:cs typeface="Mangal" panose="02040503050203030202" pitchFamily="18" charset="0"/>
              </a:rPr>
              <a:t> in India is affected by wind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This includes 23.49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m.ha</a:t>
            </a:r>
            <a:r>
              <a:rPr lang="en-IN" sz="2400" dirty="0">
                <a:effectLst/>
                <a:latin typeface="Times New Roman" panose="02020603050405020304" pitchFamily="18" charset="0"/>
                <a:ea typeface="Calibri" panose="020F0502020204030204" pitchFamily="34" charset="0"/>
                <a:cs typeface="Mangal" panose="02040503050203030202" pitchFamily="18" charset="0"/>
              </a:rPr>
              <a:t> of desert and about 6.5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m.ha</a:t>
            </a:r>
            <a:r>
              <a:rPr lang="en-IN" sz="2400" dirty="0">
                <a:effectLst/>
                <a:latin typeface="Times New Roman" panose="02020603050405020304" pitchFamily="18" charset="0"/>
                <a:ea typeface="Calibri" panose="020F0502020204030204" pitchFamily="34" charset="0"/>
                <a:cs typeface="Mangal" panose="02040503050203030202" pitchFamily="18" charset="0"/>
              </a:rPr>
              <a:t> of coastal sands.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Thar Desert is formed mainly by blow in sand.</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51130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24</a:t>
            </a:fld>
            <a:endParaRPr lang="en-IN"/>
          </a:p>
        </p:txBody>
      </p:sp>
      <p:sp>
        <p:nvSpPr>
          <p:cNvPr id="3" name="TextBox 2">
            <a:extLst>
              <a:ext uri="{FF2B5EF4-FFF2-40B4-BE49-F238E27FC236}">
                <a16:creationId xmlns="" xmlns:a16="http://schemas.microsoft.com/office/drawing/2014/main" id="{15C1E781-59DB-06B0-D2D9-2BDD283EEA3F}"/>
              </a:ext>
            </a:extLst>
          </p:cNvPr>
          <p:cNvSpPr txBox="1"/>
          <p:nvPr/>
        </p:nvSpPr>
        <p:spPr>
          <a:xfrm>
            <a:off x="368490" y="412284"/>
            <a:ext cx="10631606" cy="5942781"/>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Mechanism of wind erosion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Lifting and abrasive action of wind results in detachment of tiny soil particles from the granules or clods.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impact of these rapidly moving particles dislodge other particles from clods and aggregates.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These dislodged particles are ready for movement.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Movement of soil particles in wind erosion is initiated when the pressure by the wind against the surface soil grains overcomes the force of gravity on the grains.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545125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25</a:t>
            </a:fld>
            <a:endParaRPr lang="en-IN"/>
          </a:p>
        </p:txBody>
      </p:sp>
      <p:sp>
        <p:nvSpPr>
          <p:cNvPr id="3" name="TextBox 2">
            <a:extLst>
              <a:ext uri="{FF2B5EF4-FFF2-40B4-BE49-F238E27FC236}">
                <a16:creationId xmlns="" xmlns:a16="http://schemas.microsoft.com/office/drawing/2014/main" id="{77F1EFA8-E71E-E017-FE6A-9687D26D6F9B}"/>
              </a:ext>
            </a:extLst>
          </p:cNvPr>
          <p:cNvSpPr txBox="1"/>
          <p:nvPr/>
        </p:nvSpPr>
        <p:spPr>
          <a:xfrm>
            <a:off x="436728" y="341195"/>
            <a:ext cx="10167582" cy="5193858"/>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Minimum wind velocity necessary for initiating the movement of most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erodable</a:t>
            </a:r>
            <a:r>
              <a:rPr lang="en-IN" sz="2800" dirty="0">
                <a:effectLst/>
                <a:latin typeface="Times New Roman" panose="02020603050405020304" pitchFamily="18" charset="0"/>
                <a:ea typeface="Calibri" panose="020F0502020204030204" pitchFamily="34" charset="0"/>
                <a:cs typeface="Mangal" panose="02040503050203030202" pitchFamily="18" charset="0"/>
              </a:rPr>
              <a:t> soil particles (about 0.1 mm diameter) is about 16 km /hr at a height of 30.5 cm.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Most practical limit under field conditions, where a mixture of sizes of single grained material present is about 21 km/hr at a height of 30.5 cm.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 general movement of soil particles by wind takes place in three stages: saltation, surface creep and suspension.</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173518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26</a:t>
            </a:fld>
            <a:endParaRPr lang="en-IN"/>
          </a:p>
        </p:txBody>
      </p:sp>
      <p:sp>
        <p:nvSpPr>
          <p:cNvPr id="3" name="TextBox 2">
            <a:extLst>
              <a:ext uri="{FF2B5EF4-FFF2-40B4-BE49-F238E27FC236}">
                <a16:creationId xmlns="" xmlns:a16="http://schemas.microsoft.com/office/drawing/2014/main" id="{63600F60-77A7-C711-9749-813E578FC528}"/>
              </a:ext>
            </a:extLst>
          </p:cNvPr>
          <p:cNvSpPr txBox="1"/>
          <p:nvPr/>
        </p:nvSpPr>
        <p:spPr>
          <a:xfrm>
            <a:off x="354842" y="272955"/>
            <a:ext cx="10536071" cy="5581015"/>
          </a:xfrm>
          <a:prstGeom prst="rect">
            <a:avLst/>
          </a:prstGeom>
          <a:noFill/>
        </p:spPr>
        <p:txBody>
          <a:bodyPr wrap="square">
            <a:spAutoFit/>
          </a:bodyPr>
          <a:lstStyle/>
          <a:p>
            <a:pPr marL="342900" lvl="0" indent="-342900" algn="just">
              <a:lnSpc>
                <a:spcPct val="150000"/>
              </a:lnSpc>
              <a:buFont typeface="+mj-lt"/>
              <a:buAutoNum type="alphaLcPeriod"/>
            </a:pPr>
            <a:r>
              <a:rPr lang="en-IN" sz="2800" b="1" dirty="0">
                <a:effectLst/>
                <a:latin typeface="Times New Roman" panose="02020603050405020304" pitchFamily="18" charset="0"/>
                <a:ea typeface="Calibri" panose="020F0502020204030204" pitchFamily="34" charset="0"/>
                <a:cs typeface="Mangal" panose="02040503050203030202" pitchFamily="18" charset="0"/>
              </a:rPr>
              <a:t>Saltation: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the first stage of movement of soil particles in a short series of bounces or jumps along the ground surface.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After being rolled by the wind, soil particles suddenly leap almost vertically to form the initial stage of movement in saltation.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size of soil particles moved by saltation is between 0.1 to 0.5 mm in diameter.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r>
              <a:rPr lang="en-IN" sz="2800" dirty="0">
                <a:effectLst/>
                <a:latin typeface="Times New Roman" panose="02020603050405020304" pitchFamily="18" charset="0"/>
                <a:ea typeface="Calibri" panose="020F0502020204030204" pitchFamily="34" charset="0"/>
              </a:rPr>
              <a:t>This process may account for 50 to 70% of the total movement by wind erosion</a:t>
            </a:r>
            <a:endParaRPr lang="en-IN" sz="2800" dirty="0"/>
          </a:p>
        </p:txBody>
      </p:sp>
    </p:spTree>
    <p:extLst>
      <p:ext uri="{BB962C8B-B14F-4D97-AF65-F5344CB8AC3E}">
        <p14:creationId xmlns:p14="http://schemas.microsoft.com/office/powerpoint/2010/main" val="40197987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27</a:t>
            </a:fld>
            <a:endParaRPr lang="en-IN"/>
          </a:p>
        </p:txBody>
      </p:sp>
      <p:sp>
        <p:nvSpPr>
          <p:cNvPr id="3" name="TextBox 2">
            <a:extLst>
              <a:ext uri="{FF2B5EF4-FFF2-40B4-BE49-F238E27FC236}">
                <a16:creationId xmlns="" xmlns:a16="http://schemas.microsoft.com/office/drawing/2014/main" id="{6758D8C7-C839-7B61-2582-DAD7B1C4E9E4}"/>
              </a:ext>
            </a:extLst>
          </p:cNvPr>
          <p:cNvSpPr txBox="1"/>
          <p:nvPr/>
        </p:nvSpPr>
        <p:spPr>
          <a:xfrm>
            <a:off x="327546" y="464024"/>
            <a:ext cx="10426890" cy="5840189"/>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b. Surface creep:</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Rolling and sliding of soil particles along the ground surface due to impact of particles descending and hitting during saltation is called surface creep.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Movement of particles by surface creep causes an abrasive action of soil surface leading to break down of non-</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erodable</a:t>
            </a:r>
            <a:r>
              <a:rPr lang="en-IN" sz="2800" dirty="0">
                <a:effectLst/>
                <a:latin typeface="Times New Roman" panose="02020603050405020304" pitchFamily="18" charset="0"/>
                <a:ea typeface="Calibri" panose="020F0502020204030204" pitchFamily="34" charset="0"/>
                <a:cs typeface="Mangal" panose="02040503050203030202" pitchFamily="18" charset="0"/>
              </a:rPr>
              <a:t> soil aggregates.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Coarse particles longer than 0.5 to 2.0 mm diameter are moved by surface creep.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This process may account for 5 to 25% of the total movement.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51014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28</a:t>
            </a:fld>
            <a:endParaRPr lang="en-IN"/>
          </a:p>
        </p:txBody>
      </p:sp>
      <p:sp>
        <p:nvSpPr>
          <p:cNvPr id="3" name="TextBox 2">
            <a:extLst>
              <a:ext uri="{FF2B5EF4-FFF2-40B4-BE49-F238E27FC236}">
                <a16:creationId xmlns="" xmlns:a16="http://schemas.microsoft.com/office/drawing/2014/main" id="{A4F78E24-F4F0-1EAF-BF44-EB5F12387353}"/>
              </a:ext>
            </a:extLst>
          </p:cNvPr>
          <p:cNvSpPr txBox="1"/>
          <p:nvPr/>
        </p:nvSpPr>
        <p:spPr>
          <a:xfrm>
            <a:off x="259306" y="272956"/>
            <a:ext cx="10467833" cy="5840189"/>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c. Suspension: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Movement of fine dust particles smaller than 0.1 mm diameter by floating in the air is known as suspension.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Soil particles carried in suspension are deposited when the sedimentation force is greater than the force holding the particles in suspension.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This occurs with decrease in wind velocity.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Suspension usually may not account for more than 15% of total movement.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83520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29</a:t>
            </a:fld>
            <a:endParaRPr lang="en-IN"/>
          </a:p>
        </p:txBody>
      </p:sp>
      <p:sp>
        <p:nvSpPr>
          <p:cNvPr id="3" name="TextBox 2">
            <a:extLst>
              <a:ext uri="{FF2B5EF4-FFF2-40B4-BE49-F238E27FC236}">
                <a16:creationId xmlns="" xmlns:a16="http://schemas.microsoft.com/office/drawing/2014/main" id="{70D45745-8966-39BE-55B3-6D629A1DB1A1}"/>
              </a:ext>
            </a:extLst>
          </p:cNvPr>
          <p:cNvSpPr txBox="1"/>
          <p:nvPr/>
        </p:nvSpPr>
        <p:spPr>
          <a:xfrm>
            <a:off x="0" y="409433"/>
            <a:ext cx="11655188" cy="4804841"/>
          </a:xfrm>
          <a:prstGeom prst="rect">
            <a:avLst/>
          </a:prstGeom>
          <a:noFill/>
        </p:spPr>
        <p:txBody>
          <a:bodyPr wrap="square">
            <a:spAutoFit/>
          </a:bodyPr>
          <a:lstStyle/>
          <a:p>
            <a:pPr marL="457200" algn="ctr">
              <a:lnSpc>
                <a:spcPct val="150000"/>
              </a:lnSpc>
            </a:pPr>
            <a:r>
              <a:rPr lang="en-IN" sz="32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Soil &amp; Water Conservation Techniques</a:t>
            </a:r>
            <a:endParaRPr lang="en-IN" sz="32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Definition of soil conservation</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600" dirty="0">
                <a:effectLst/>
                <a:latin typeface="Times New Roman" panose="02020603050405020304" pitchFamily="18" charset="0"/>
                <a:ea typeface="Calibri" panose="020F0502020204030204" pitchFamily="34" charset="0"/>
                <a:cs typeface="Mangal" panose="02040503050203030202" pitchFamily="18" charset="0"/>
              </a:rPr>
              <a:t>Soil conservation is using and managing the land based on the capabilities of the land itself involving application of the best management practices leading to profitable crop production without land degradation.</a:t>
            </a:r>
            <a:endParaRPr lang="en-IN" sz="3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921826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a:t>
            </a:fld>
            <a:endParaRPr lang="en-IN"/>
          </a:p>
        </p:txBody>
      </p:sp>
      <p:sp>
        <p:nvSpPr>
          <p:cNvPr id="7" name="TextBox 6">
            <a:extLst>
              <a:ext uri="{FF2B5EF4-FFF2-40B4-BE49-F238E27FC236}">
                <a16:creationId xmlns="" xmlns:a16="http://schemas.microsoft.com/office/drawing/2014/main" id="{1E80099D-0478-131A-57A9-53A6BCED6D5E}"/>
              </a:ext>
            </a:extLst>
          </p:cNvPr>
          <p:cNvSpPr txBox="1"/>
          <p:nvPr/>
        </p:nvSpPr>
        <p:spPr>
          <a:xfrm>
            <a:off x="245660" y="259306"/>
            <a:ext cx="10713492" cy="5491375"/>
          </a:xfrm>
          <a:prstGeom prst="rect">
            <a:avLst/>
          </a:prstGeom>
          <a:noFill/>
        </p:spPr>
        <p:txBody>
          <a:bodyPr wrap="square">
            <a:spAutoFit/>
          </a:bodyPr>
          <a:lstStyle/>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Soil Erosion: Soil and Water Conservation Techniques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Soil erosion: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Soil erosion is the process of detachment of soil particles from the top soil and transportation of the detached soil particles by wind and / or water.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agents causing erosion are wind and water.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detaching agents are falling raindrop, channel flow and wind.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transporting agents are flowing water, rain splash and wind.</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547472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30</a:t>
            </a:fld>
            <a:endParaRPr lang="en-IN"/>
          </a:p>
        </p:txBody>
      </p:sp>
      <p:sp>
        <p:nvSpPr>
          <p:cNvPr id="3" name="TextBox 2">
            <a:extLst>
              <a:ext uri="{FF2B5EF4-FFF2-40B4-BE49-F238E27FC236}">
                <a16:creationId xmlns="" xmlns:a16="http://schemas.microsoft.com/office/drawing/2014/main" id="{F1473F80-4085-6289-AFE2-E154FC8B83BB}"/>
              </a:ext>
            </a:extLst>
          </p:cNvPr>
          <p:cNvSpPr txBox="1"/>
          <p:nvPr/>
        </p:nvSpPr>
        <p:spPr>
          <a:xfrm>
            <a:off x="600500" y="423080"/>
            <a:ext cx="10140287" cy="5820504"/>
          </a:xfrm>
          <a:prstGeom prst="rect">
            <a:avLst/>
          </a:prstGeom>
          <a:noFill/>
        </p:spPr>
        <p:txBody>
          <a:bodyPr wrap="square">
            <a:spAutoFit/>
          </a:bodyPr>
          <a:lstStyle/>
          <a:p>
            <a:pPr marL="457200" algn="just">
              <a:lnSpc>
                <a:spcPct val="150000"/>
              </a:lnSpc>
            </a:pPr>
            <a:r>
              <a:rPr lang="en-IN" sz="3600" b="1" dirty="0">
                <a:effectLst/>
                <a:latin typeface="Times New Roman" panose="02020603050405020304" pitchFamily="18" charset="0"/>
                <a:ea typeface="Calibri" panose="020F0502020204030204" pitchFamily="34" charset="0"/>
                <a:cs typeface="Mangal" panose="02040503050203030202" pitchFamily="18" charset="0"/>
              </a:rPr>
              <a:t>Control of water erosion</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600" dirty="0">
                <a:effectLst/>
                <a:latin typeface="Times New Roman" panose="02020603050405020304" pitchFamily="18" charset="0"/>
                <a:ea typeface="Calibri" panose="020F0502020204030204" pitchFamily="34" charset="0"/>
                <a:cs typeface="Mangal" panose="02040503050203030202" pitchFamily="18" charset="0"/>
              </a:rPr>
              <a:t>Water erosion occurs simultaneously in two steps: </a:t>
            </a:r>
            <a:r>
              <a:rPr lang="en-IN" sz="3600" u="sng" dirty="0">
                <a:effectLst/>
                <a:latin typeface="Times New Roman" panose="02020603050405020304" pitchFamily="18" charset="0"/>
                <a:ea typeface="Calibri" panose="020F0502020204030204" pitchFamily="34" charset="0"/>
                <a:cs typeface="Mangal" panose="02040503050203030202" pitchFamily="18" charset="0"/>
              </a:rPr>
              <a:t>detachment of soil particles by falling raindrops </a:t>
            </a:r>
            <a:r>
              <a:rPr lang="en-IN" sz="3600" dirty="0">
                <a:effectLst/>
                <a:latin typeface="Times New Roman" panose="02020603050405020304" pitchFamily="18" charset="0"/>
                <a:ea typeface="Calibri" panose="020F0502020204030204" pitchFamily="34" charset="0"/>
                <a:cs typeface="Mangal" panose="02040503050203030202" pitchFamily="18" charset="0"/>
              </a:rPr>
              <a:t>and </a:t>
            </a:r>
            <a:r>
              <a:rPr lang="en-IN" sz="3600" u="sng" dirty="0">
                <a:effectLst/>
                <a:latin typeface="Times New Roman" panose="02020603050405020304" pitchFamily="18" charset="0"/>
                <a:ea typeface="Calibri" panose="020F0502020204030204" pitchFamily="34" charset="0"/>
                <a:cs typeface="Mangal" panose="02040503050203030202" pitchFamily="18" charset="0"/>
              </a:rPr>
              <a:t>transportation of detached particles by flowing water</a:t>
            </a:r>
            <a:r>
              <a:rPr lang="en-IN" sz="3600" dirty="0">
                <a:effectLst/>
                <a:latin typeface="Times New Roman" panose="02020603050405020304" pitchFamily="18" charset="0"/>
                <a:ea typeface="Calibri" panose="020F0502020204030204" pitchFamily="34" charset="0"/>
                <a:cs typeface="Mangal" panose="02040503050203030202" pitchFamily="18" charset="0"/>
              </a:rPr>
              <a:t>.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600" dirty="0">
                <a:effectLst/>
                <a:latin typeface="Times New Roman" panose="02020603050405020304" pitchFamily="18" charset="0"/>
                <a:ea typeface="Calibri" panose="020F0502020204030204" pitchFamily="34" charset="0"/>
                <a:cs typeface="Mangal" panose="02040503050203030202" pitchFamily="18" charset="0"/>
              </a:rPr>
              <a:t>Hence preventing the detachment of soil particles and their transportation can minimize water erosion.</a:t>
            </a:r>
            <a:endParaRPr lang="en-IN" sz="3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4092578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31</a:t>
            </a:fld>
            <a:endParaRPr lang="en-IN"/>
          </a:p>
        </p:txBody>
      </p:sp>
      <p:sp>
        <p:nvSpPr>
          <p:cNvPr id="3" name="TextBox 2">
            <a:extLst>
              <a:ext uri="{FF2B5EF4-FFF2-40B4-BE49-F238E27FC236}">
                <a16:creationId xmlns="" xmlns:a16="http://schemas.microsoft.com/office/drawing/2014/main" id="{6F694330-50E5-0928-AE16-12A1B7058422}"/>
              </a:ext>
            </a:extLst>
          </p:cNvPr>
          <p:cNvSpPr txBox="1"/>
          <p:nvPr/>
        </p:nvSpPr>
        <p:spPr>
          <a:xfrm>
            <a:off x="395784" y="286604"/>
            <a:ext cx="10358651" cy="6578852"/>
          </a:xfrm>
          <a:prstGeom prst="rect">
            <a:avLst/>
          </a:prstGeom>
          <a:noFill/>
        </p:spPr>
        <p:txBody>
          <a:bodyPr wrap="square">
            <a:spAutoFit/>
          </a:bodyPr>
          <a:lstStyle/>
          <a:p>
            <a:pPr marL="45720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Principles of water erosion control are….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Maintenance of soil infiltration capacity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Soil protection from rainfall</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Control of surface runoff and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Safe disposal of surface runoff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3200" dirty="0">
                <a:effectLst/>
                <a:latin typeface="Times New Roman" panose="02020603050405020304" pitchFamily="18" charset="0"/>
                <a:ea typeface="Calibri" panose="020F0502020204030204" pitchFamily="34" charset="0"/>
                <a:cs typeface="Mangal" panose="02040503050203030202" pitchFamily="18" charset="0"/>
              </a:rPr>
              <a:t>For a sound soil conservation program every piece of land must be used in accordance with the land capability classification.</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182709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32</a:t>
            </a:fld>
            <a:endParaRPr lang="en-IN"/>
          </a:p>
        </p:txBody>
      </p:sp>
      <p:sp>
        <p:nvSpPr>
          <p:cNvPr id="3" name="TextBox 2">
            <a:extLst>
              <a:ext uri="{FF2B5EF4-FFF2-40B4-BE49-F238E27FC236}">
                <a16:creationId xmlns="" xmlns:a16="http://schemas.microsoft.com/office/drawing/2014/main" id="{F511991C-7445-4B5A-BA9E-662440FB4F33}"/>
              </a:ext>
            </a:extLst>
          </p:cNvPr>
          <p:cNvSpPr txBox="1"/>
          <p:nvPr/>
        </p:nvSpPr>
        <p:spPr>
          <a:xfrm>
            <a:off x="313899" y="832513"/>
            <a:ext cx="11600597" cy="3686971"/>
          </a:xfrm>
          <a:prstGeom prst="rect">
            <a:avLst/>
          </a:prstGeom>
          <a:noFill/>
        </p:spPr>
        <p:txBody>
          <a:bodyPr wrap="square">
            <a:spAutoFit/>
          </a:bodyPr>
          <a:lstStyle/>
          <a:p>
            <a:pPr marL="457200" algn="just">
              <a:lnSpc>
                <a:spcPct val="150000"/>
              </a:lnSpc>
            </a:pPr>
            <a:r>
              <a:rPr lang="en-IN" sz="40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Measures of water erosion control </a:t>
            </a:r>
            <a:endParaRPr lang="en-IN" sz="40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4000" b="1" dirty="0">
                <a:effectLst/>
                <a:latin typeface="Times New Roman" panose="02020603050405020304" pitchFamily="18" charset="0"/>
                <a:ea typeface="Calibri" panose="020F0502020204030204" pitchFamily="34" charset="0"/>
                <a:cs typeface="Mangal" panose="02040503050203030202" pitchFamily="18" charset="0"/>
              </a:rPr>
              <a:t>1. Agronomic measures </a:t>
            </a:r>
            <a:endParaRPr lang="en-IN" sz="4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pPr>
            <a:r>
              <a:rPr lang="en-IN" sz="4000" b="1" dirty="0">
                <a:effectLst/>
                <a:latin typeface="Times New Roman" panose="02020603050405020304" pitchFamily="18" charset="0"/>
                <a:ea typeface="Calibri" panose="020F0502020204030204" pitchFamily="34" charset="0"/>
                <a:cs typeface="Mangal" panose="02040503050203030202" pitchFamily="18" charset="0"/>
              </a:rPr>
              <a:t>2. Mechanical measures (Engineering measures) </a:t>
            </a:r>
            <a:endParaRPr lang="en-IN" sz="40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4000" b="1" dirty="0">
                <a:effectLst/>
                <a:latin typeface="Times New Roman" panose="02020603050405020304" pitchFamily="18" charset="0"/>
                <a:ea typeface="Calibri" panose="020F0502020204030204" pitchFamily="34" charset="0"/>
                <a:cs typeface="Mangal" panose="02040503050203030202" pitchFamily="18" charset="0"/>
              </a:rPr>
              <a:t>3. </a:t>
            </a:r>
            <a:r>
              <a:rPr lang="en-IN" sz="4000" b="1" dirty="0" err="1">
                <a:effectLst/>
                <a:latin typeface="Times New Roman" panose="02020603050405020304" pitchFamily="18" charset="0"/>
                <a:ea typeface="Calibri" panose="020F0502020204030204" pitchFamily="34" charset="0"/>
                <a:cs typeface="Mangal" panose="02040503050203030202" pitchFamily="18" charset="0"/>
              </a:rPr>
              <a:t>Agrostological</a:t>
            </a:r>
            <a:r>
              <a:rPr lang="en-IN" sz="4000" b="1" dirty="0">
                <a:effectLst/>
                <a:latin typeface="Times New Roman" panose="02020603050405020304" pitchFamily="18" charset="0"/>
                <a:ea typeface="Calibri" panose="020F0502020204030204" pitchFamily="34" charset="0"/>
                <a:cs typeface="Mangal" panose="02040503050203030202" pitchFamily="18" charset="0"/>
              </a:rPr>
              <a:t> measures</a:t>
            </a:r>
            <a:endParaRPr lang="en-IN" sz="4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4915821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33</a:t>
            </a:fld>
            <a:endParaRPr lang="en-IN"/>
          </a:p>
        </p:txBody>
      </p:sp>
      <p:sp>
        <p:nvSpPr>
          <p:cNvPr id="3" name="TextBox 2">
            <a:extLst>
              <a:ext uri="{FF2B5EF4-FFF2-40B4-BE49-F238E27FC236}">
                <a16:creationId xmlns="" xmlns:a16="http://schemas.microsoft.com/office/drawing/2014/main" id="{CAEFB090-BAA5-196E-24C7-92DA0723131B}"/>
              </a:ext>
            </a:extLst>
          </p:cNvPr>
          <p:cNvSpPr txBox="1"/>
          <p:nvPr/>
        </p:nvSpPr>
        <p:spPr>
          <a:xfrm>
            <a:off x="450376" y="341194"/>
            <a:ext cx="10331355" cy="5091715"/>
          </a:xfrm>
          <a:prstGeom prst="rect">
            <a:avLst/>
          </a:prstGeom>
          <a:noFill/>
        </p:spPr>
        <p:txBody>
          <a:bodyPr wrap="square">
            <a:spAutoFit/>
          </a:bodyPr>
          <a:lstStyle/>
          <a:p>
            <a:pPr marL="457200" algn="ctr">
              <a:lnSpc>
                <a:spcPct val="150000"/>
              </a:lnSpc>
            </a:pPr>
            <a:r>
              <a:rPr lang="en-IN" sz="28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AGRONOMIC MEASURES OF SOIL CONSERVATION </a:t>
            </a:r>
            <a:endParaRPr lang="en-IN" sz="28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In soil and water conservation programs agronomic measures have to be considered in co-ordination with others for their effectiveness.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These measures are effective in low rainfall areas particularly in fairly erosion resistant soils having gentle slope </a:t>
            </a:r>
            <a:r>
              <a:rPr lang="en-IN" sz="32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(&lt; 2 %).</a:t>
            </a:r>
            <a:endParaRPr lang="en-IN" sz="3200" b="1"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509768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34</a:t>
            </a:fld>
            <a:endParaRPr lang="en-IN"/>
          </a:p>
        </p:txBody>
      </p:sp>
      <p:sp>
        <p:nvSpPr>
          <p:cNvPr id="3" name="TextBox 2">
            <a:extLst>
              <a:ext uri="{FF2B5EF4-FFF2-40B4-BE49-F238E27FC236}">
                <a16:creationId xmlns="" xmlns:a16="http://schemas.microsoft.com/office/drawing/2014/main" id="{12940169-80E0-CC82-6B54-2E372226B17A}"/>
              </a:ext>
            </a:extLst>
          </p:cNvPr>
          <p:cNvSpPr txBox="1"/>
          <p:nvPr/>
        </p:nvSpPr>
        <p:spPr>
          <a:xfrm>
            <a:off x="218365" y="123509"/>
            <a:ext cx="7574507" cy="4066178"/>
          </a:xfrm>
          <a:prstGeom prst="rect">
            <a:avLst/>
          </a:prstGeom>
          <a:noFill/>
        </p:spPr>
        <p:txBody>
          <a:bodyPr wrap="square">
            <a:spAutoFit/>
          </a:bodyPr>
          <a:lstStyle/>
          <a:p>
            <a:pPr marL="457200" algn="just">
              <a:lnSpc>
                <a:spcPct val="150000"/>
              </a:lnSpc>
            </a:pPr>
            <a:r>
              <a:rPr lang="en-IN" sz="32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The different agronomic measures include </a:t>
            </a:r>
            <a:endParaRPr lang="en-IN" sz="3200" dirty="0">
              <a:solidFill>
                <a:srgbClr val="FF0000"/>
              </a:solidFill>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a:pPr>
            <a:r>
              <a:rPr lang="en-IN" sz="3600" dirty="0">
                <a:effectLst/>
                <a:latin typeface="Times New Roman" panose="02020603050405020304" pitchFamily="18" charset="0"/>
                <a:ea typeface="Calibri" panose="020F0502020204030204" pitchFamily="34" charset="0"/>
                <a:cs typeface="Mangal" panose="02040503050203030202" pitchFamily="18" charset="0"/>
              </a:rPr>
              <a:t>Land preparation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a:pPr>
            <a:r>
              <a:rPr lang="en-IN" sz="3600" dirty="0">
                <a:effectLst/>
                <a:latin typeface="Times New Roman" panose="02020603050405020304" pitchFamily="18" charset="0"/>
                <a:ea typeface="Calibri" panose="020F0502020204030204" pitchFamily="34" charset="0"/>
                <a:cs typeface="Mangal" panose="02040503050203030202" pitchFamily="18" charset="0"/>
              </a:rPr>
              <a:t>Contour cultivation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a:pPr>
            <a:r>
              <a:rPr lang="en-IN" sz="3600" dirty="0">
                <a:effectLst/>
                <a:latin typeface="Times New Roman" panose="02020603050405020304" pitchFamily="18" charset="0"/>
                <a:ea typeface="Calibri" panose="020F0502020204030204" pitchFamily="34" charset="0"/>
                <a:cs typeface="Mangal" panose="02040503050203030202" pitchFamily="18" charset="0"/>
              </a:rPr>
              <a:t>Choice of crops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a:pPr>
            <a:r>
              <a:rPr lang="en-IN" sz="3600" dirty="0">
                <a:effectLst/>
                <a:latin typeface="Times New Roman" panose="02020603050405020304" pitchFamily="18" charset="0"/>
                <a:ea typeface="Calibri" panose="020F0502020204030204" pitchFamily="34" charset="0"/>
                <a:cs typeface="Mangal" panose="02040503050203030202" pitchFamily="18" charset="0"/>
              </a:rPr>
              <a:t>Strip cropping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4" name="TextBox 3">
            <a:extLst>
              <a:ext uri="{FF2B5EF4-FFF2-40B4-BE49-F238E27FC236}">
                <a16:creationId xmlns="" xmlns:a16="http://schemas.microsoft.com/office/drawing/2014/main" id="{49F0ED9A-36D5-0E3F-1D06-9360D8A31765}"/>
              </a:ext>
            </a:extLst>
          </p:cNvPr>
          <p:cNvSpPr txBox="1"/>
          <p:nvPr/>
        </p:nvSpPr>
        <p:spPr>
          <a:xfrm>
            <a:off x="4954135" y="841169"/>
            <a:ext cx="7019499" cy="3706720"/>
          </a:xfrm>
          <a:prstGeom prst="rect">
            <a:avLst/>
          </a:prstGeom>
          <a:noFill/>
        </p:spPr>
        <p:txBody>
          <a:bodyPr wrap="square">
            <a:spAutoFit/>
          </a:bodyPr>
          <a:lstStyle/>
          <a:p>
            <a:pPr marL="342900" lvl="0" indent="-342900" algn="just">
              <a:lnSpc>
                <a:spcPct val="150000"/>
              </a:lnSpc>
              <a:buFont typeface="+mj-lt"/>
              <a:buAutoNum type="alphaLcParenR" startAt="5"/>
            </a:pPr>
            <a:r>
              <a:rPr lang="en-IN" sz="3200" dirty="0">
                <a:effectLst/>
                <a:latin typeface="Times New Roman" panose="02020603050405020304" pitchFamily="18" charset="0"/>
                <a:ea typeface="Calibri" panose="020F0502020204030204" pitchFamily="34" charset="0"/>
                <a:cs typeface="Mangal" panose="02040503050203030202" pitchFamily="18" charset="0"/>
              </a:rPr>
              <a:t>Crop rotation / cropping systems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startAt="5"/>
            </a:pPr>
            <a:r>
              <a:rPr lang="en-IN" sz="3200" dirty="0">
                <a:effectLst/>
                <a:latin typeface="Times New Roman" panose="02020603050405020304" pitchFamily="18" charset="0"/>
                <a:ea typeface="Calibri" panose="020F0502020204030204" pitchFamily="34" charset="0"/>
                <a:cs typeface="Mangal" panose="02040503050203030202" pitchFamily="18" charset="0"/>
              </a:rPr>
              <a:t>Cover crops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startAt="5"/>
            </a:pPr>
            <a:r>
              <a:rPr lang="en-IN" sz="3200" dirty="0">
                <a:effectLst/>
                <a:latin typeface="Times New Roman" panose="02020603050405020304" pitchFamily="18" charset="0"/>
                <a:ea typeface="Calibri" panose="020F0502020204030204" pitchFamily="34" charset="0"/>
                <a:cs typeface="Mangal" panose="02040503050203030202" pitchFamily="18" charset="0"/>
              </a:rPr>
              <a:t>Mulching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alphaLcParenR" startAt="5"/>
            </a:pPr>
            <a:r>
              <a:rPr lang="en-IN" sz="3200" dirty="0">
                <a:effectLst/>
                <a:latin typeface="Times New Roman" panose="02020603050405020304" pitchFamily="18" charset="0"/>
                <a:ea typeface="Calibri" panose="020F0502020204030204" pitchFamily="34" charset="0"/>
                <a:cs typeface="Mangal" panose="02040503050203030202" pitchFamily="18" charset="0"/>
              </a:rPr>
              <a:t>Application of manures and fertilizers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alphaLcParenR" startAt="5"/>
            </a:pPr>
            <a:r>
              <a:rPr lang="en-IN" sz="3200" dirty="0">
                <a:effectLst/>
                <a:latin typeface="Times New Roman" panose="02020603050405020304" pitchFamily="18" charset="0"/>
                <a:ea typeface="Calibri" panose="020F0502020204030204" pitchFamily="34" charset="0"/>
                <a:cs typeface="Mangal" panose="02040503050203030202" pitchFamily="18" charset="0"/>
              </a:rPr>
              <a:t>Application of chemicals</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400860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35</a:t>
            </a:fld>
            <a:endParaRPr lang="en-IN"/>
          </a:p>
        </p:txBody>
      </p:sp>
      <p:sp>
        <p:nvSpPr>
          <p:cNvPr id="3" name="TextBox 2">
            <a:extLst>
              <a:ext uri="{FF2B5EF4-FFF2-40B4-BE49-F238E27FC236}">
                <a16:creationId xmlns="" xmlns:a16="http://schemas.microsoft.com/office/drawing/2014/main" id="{07894C30-F8DF-FA58-0FA6-3AC49AD8076C}"/>
              </a:ext>
            </a:extLst>
          </p:cNvPr>
          <p:cNvSpPr txBox="1"/>
          <p:nvPr/>
        </p:nvSpPr>
        <p:spPr>
          <a:xfrm>
            <a:off x="586854" y="409433"/>
            <a:ext cx="9976513" cy="5922712"/>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Land preparation:</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Land preparation including post-harvest tillage influence intake of water, obstruction to surface flow and consequently the rate of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Deep ploughing or </a:t>
            </a:r>
            <a:r>
              <a:rPr lang="en-IN" sz="3200" dirty="0" err="1">
                <a:effectLst/>
                <a:latin typeface="Times New Roman" panose="02020603050405020304" pitchFamily="18" charset="0"/>
                <a:ea typeface="Calibri" panose="020F0502020204030204" pitchFamily="34" charset="0"/>
                <a:cs typeface="Mangal" panose="02040503050203030202" pitchFamily="18" charset="0"/>
              </a:rPr>
              <a:t>chiseling</a:t>
            </a:r>
            <a:r>
              <a:rPr lang="en-IN" sz="3200" dirty="0">
                <a:effectLst/>
                <a:latin typeface="Times New Roman" panose="02020603050405020304" pitchFamily="18" charset="0"/>
                <a:ea typeface="Calibri" panose="020F0502020204030204" pitchFamily="34" charset="0"/>
                <a:cs typeface="Mangal" panose="02040503050203030202" pitchFamily="18" charset="0"/>
              </a:rPr>
              <a:t> has been found effective in reducing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Rough cloddy surface is also effective in reducing erosion.</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7160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36</a:t>
            </a:fld>
            <a:endParaRPr lang="en-IN"/>
          </a:p>
        </p:txBody>
      </p:sp>
      <p:sp>
        <p:nvSpPr>
          <p:cNvPr id="3" name="TextBox 2">
            <a:extLst>
              <a:ext uri="{FF2B5EF4-FFF2-40B4-BE49-F238E27FC236}">
                <a16:creationId xmlns="" xmlns:a16="http://schemas.microsoft.com/office/drawing/2014/main" id="{062123BC-8C6E-23E4-158A-1127055BAD2E}"/>
              </a:ext>
            </a:extLst>
          </p:cNvPr>
          <p:cNvSpPr txBox="1"/>
          <p:nvPr/>
        </p:nvSpPr>
        <p:spPr>
          <a:xfrm>
            <a:off x="395785" y="327546"/>
            <a:ext cx="10508776" cy="5193858"/>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Contour cultivation (Contour farming):</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 line joining the points of equal elevation is called contour.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All the cultural practices such as ploughing, sowing, inter-cultivation etc. done across the slope reduce soil and water loss.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By ploughing and sowing across the slope, each ridge of plough furrow and each row of the crop act as obstruction to the runoff and provide more time for water to enter into the soil leading to reduced soil and water loss.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96119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37</a:t>
            </a:fld>
            <a:endParaRPr lang="en-IN"/>
          </a:p>
        </p:txBody>
      </p:sp>
      <p:sp>
        <p:nvSpPr>
          <p:cNvPr id="3" name="TextBox 2">
            <a:extLst>
              <a:ext uri="{FF2B5EF4-FFF2-40B4-BE49-F238E27FC236}">
                <a16:creationId xmlns="" xmlns:a16="http://schemas.microsoft.com/office/drawing/2014/main" id="{4AE0E416-8DE9-BB84-B191-909614499E3E}"/>
              </a:ext>
            </a:extLst>
          </p:cNvPr>
          <p:cNvSpPr txBox="1"/>
          <p:nvPr/>
        </p:nvSpPr>
        <p:spPr>
          <a:xfrm>
            <a:off x="409432" y="272955"/>
            <a:ext cx="10454185" cy="5840189"/>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Choice of crops: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Row crops or tall growing crops such as sorghum, maize, pearl millet etc. are not effective in conserving soil as they expose majority of the soil and hence they are known as erosion permitting crops.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Whereas close growing crops such as cowpea, groundnut, green gram, black gram etc., which protect soil are known as erosion resisting crops as they are very effective in reducing soil loss by minimizing the impact of rain drop and acting as obstruction to runoff.</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683785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38</a:t>
            </a:fld>
            <a:endParaRPr lang="en-IN"/>
          </a:p>
        </p:txBody>
      </p:sp>
      <p:sp>
        <p:nvSpPr>
          <p:cNvPr id="3" name="TextBox 2">
            <a:extLst>
              <a:ext uri="{FF2B5EF4-FFF2-40B4-BE49-F238E27FC236}">
                <a16:creationId xmlns="" xmlns:a16="http://schemas.microsoft.com/office/drawing/2014/main" id="{48C1248B-46AA-F533-4989-8005D358580F}"/>
              </a:ext>
            </a:extLst>
          </p:cNvPr>
          <p:cNvSpPr txBox="1"/>
          <p:nvPr/>
        </p:nvSpPr>
        <p:spPr>
          <a:xfrm>
            <a:off x="341194" y="286604"/>
            <a:ext cx="10522424" cy="5573129"/>
          </a:xfrm>
          <a:prstGeom prst="rect">
            <a:avLst/>
          </a:prstGeom>
          <a:noFill/>
        </p:spPr>
        <p:txBody>
          <a:bodyPr wrap="square">
            <a:spAutoFit/>
          </a:bodyPr>
          <a:lstStyle/>
          <a:p>
            <a:pPr lvl="0" algn="just">
              <a:lnSpc>
                <a:spcPct val="150000"/>
              </a:lnSpc>
            </a:pPr>
            <a:r>
              <a:rPr lang="en-IN" sz="2400" b="1" dirty="0">
                <a:effectLst/>
                <a:latin typeface="Times New Roman" panose="02020603050405020304" pitchFamily="18" charset="0"/>
                <a:ea typeface="Calibri" panose="020F0502020204030204" pitchFamily="34" charset="0"/>
                <a:cs typeface="Mangal" panose="02040503050203030202" pitchFamily="18" charset="0"/>
              </a:rPr>
              <a:t>Strip cropping:</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a system of growing of few rows of erosion resisting crops and erosion permitting crops in alternate strips on contour (across the slope) with the objective of breaking long slopes to prevent soil loss and runoff.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Close growing erosion resisting crops reduce the transporting and eroding power of water by obstructing runoff and filtering sediment from runoff to retain in the field.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width of the erosion permitting and erosion resisting crops vary as per the slope of the field.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strip cropping resembles the intercropping.</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078572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39</a:t>
            </a:fld>
            <a:endParaRPr lang="en-IN"/>
          </a:p>
        </p:txBody>
      </p:sp>
      <p:sp>
        <p:nvSpPr>
          <p:cNvPr id="3" name="TextBox 2">
            <a:extLst>
              <a:ext uri="{FF2B5EF4-FFF2-40B4-BE49-F238E27FC236}">
                <a16:creationId xmlns="" xmlns:a16="http://schemas.microsoft.com/office/drawing/2014/main" id="{335CBC3A-4D24-9BEC-A93D-AD869571CBA4}"/>
              </a:ext>
            </a:extLst>
          </p:cNvPr>
          <p:cNvSpPr txBox="1"/>
          <p:nvPr/>
        </p:nvSpPr>
        <p:spPr>
          <a:xfrm>
            <a:off x="545911" y="1665027"/>
            <a:ext cx="10304059" cy="2968057"/>
          </a:xfrm>
          <a:prstGeom prst="rect">
            <a:avLst/>
          </a:prstGeom>
          <a:noFill/>
        </p:spPr>
        <p:txBody>
          <a:bodyPr wrap="square">
            <a:spAutoFit/>
          </a:bodyPr>
          <a:lstStyle/>
          <a:p>
            <a:pPr marL="457200" algn="just">
              <a:lnSpc>
                <a:spcPct val="150000"/>
              </a:lnSpc>
            </a:pPr>
            <a:r>
              <a:rPr lang="en-IN" sz="3200" dirty="0">
                <a:effectLst/>
                <a:latin typeface="Times New Roman" panose="02020603050405020304" pitchFamily="18" charset="0"/>
                <a:ea typeface="Calibri" panose="020F0502020204030204" pitchFamily="34" charset="0"/>
                <a:cs typeface="Mangal" panose="02040503050203030202" pitchFamily="18" charset="0"/>
              </a:rPr>
              <a:t>With increase in per cent slope of the soil, the width of erosion permitting and erosion resisting crops decreases.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457200" algn="just">
              <a:lnSpc>
                <a:spcPct val="150000"/>
              </a:lnSpc>
              <a:spcAft>
                <a:spcPts val="800"/>
              </a:spcAft>
            </a:pPr>
            <a:r>
              <a:rPr lang="en-IN" sz="3200" dirty="0">
                <a:effectLst/>
                <a:latin typeface="Times New Roman" panose="02020603050405020304" pitchFamily="18" charset="0"/>
                <a:ea typeface="Calibri" panose="020F0502020204030204" pitchFamily="34" charset="0"/>
                <a:cs typeface="Mangal" panose="02040503050203030202" pitchFamily="18" charset="0"/>
              </a:rPr>
              <a:t>The normal ratio between the erosion resisting crops and erosion permitting crops is 1: 3.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0436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a:t>
            </a:fld>
            <a:endParaRPr lang="en-IN"/>
          </a:p>
        </p:txBody>
      </p:sp>
      <p:sp>
        <p:nvSpPr>
          <p:cNvPr id="3" name="TextBox 2">
            <a:extLst>
              <a:ext uri="{FF2B5EF4-FFF2-40B4-BE49-F238E27FC236}">
                <a16:creationId xmlns="" xmlns:a16="http://schemas.microsoft.com/office/drawing/2014/main" id="{A2648264-814A-10D7-C710-C1BB010E7EB1}"/>
              </a:ext>
            </a:extLst>
          </p:cNvPr>
          <p:cNvSpPr txBox="1"/>
          <p:nvPr/>
        </p:nvSpPr>
        <p:spPr>
          <a:xfrm>
            <a:off x="395784" y="382137"/>
            <a:ext cx="11796215" cy="5942781"/>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Nature and extent of erosion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problem of soil erosion exists all over the country.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Out of the 329 m. ha of India’s geographical area about 175 m. ha (53.3%) is subjected to soil erosion and some kind of land degradation.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About </a:t>
            </a:r>
            <a:r>
              <a:rPr lang="en-IN" sz="2800" u="sng" dirty="0">
                <a:effectLst/>
                <a:latin typeface="Times New Roman" panose="02020603050405020304" pitchFamily="18" charset="0"/>
                <a:ea typeface="Calibri" panose="020F0502020204030204" pitchFamily="34" charset="0"/>
                <a:cs typeface="Mangal" panose="02040503050203030202" pitchFamily="18" charset="0"/>
              </a:rPr>
              <a:t>150 m. ha is subjected to wind and water erosion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estimated that about 5333 Mt of soil is detached annually.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Out of this 29 % is carried away by rivers to seas and about 10% is deposited in reservoirs resulting in 1-2 % of loss of storage capacity annually.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estimated annual soil loss is 16.35 tones /ha/year.</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919937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40</a:t>
            </a:fld>
            <a:endParaRPr lang="en-IN"/>
          </a:p>
        </p:txBody>
      </p:sp>
      <p:sp>
        <p:nvSpPr>
          <p:cNvPr id="3" name="TextBox 2">
            <a:extLst>
              <a:ext uri="{FF2B5EF4-FFF2-40B4-BE49-F238E27FC236}">
                <a16:creationId xmlns="" xmlns:a16="http://schemas.microsoft.com/office/drawing/2014/main" id="{7080C563-A8C8-6BF0-B69E-50C7A3FB475B}"/>
              </a:ext>
            </a:extLst>
          </p:cNvPr>
          <p:cNvSpPr txBox="1"/>
          <p:nvPr/>
        </p:nvSpPr>
        <p:spPr>
          <a:xfrm>
            <a:off x="0" y="0"/>
            <a:ext cx="10890913" cy="7165231"/>
          </a:xfrm>
          <a:prstGeom prst="rect">
            <a:avLst/>
          </a:prstGeom>
          <a:noFill/>
        </p:spPr>
        <p:txBody>
          <a:bodyPr wrap="square">
            <a:spAutoFit/>
          </a:bodyPr>
          <a:lstStyle/>
          <a:p>
            <a:pPr marL="457200" algn="just">
              <a:lnSpc>
                <a:spcPct val="150000"/>
              </a:lnSpc>
            </a:pPr>
            <a:r>
              <a:rPr lang="en-IN" sz="2300" b="1" dirty="0">
                <a:effectLst/>
                <a:latin typeface="Times New Roman" panose="02020603050405020304" pitchFamily="18" charset="0"/>
                <a:ea typeface="Calibri" panose="020F0502020204030204" pitchFamily="34" charset="0"/>
                <a:cs typeface="Mangal" panose="02040503050203030202" pitchFamily="18" charset="0"/>
              </a:rPr>
              <a:t>The strip cropping is divided into four types as follows</a:t>
            </a:r>
            <a:endParaRPr lang="en-IN" sz="23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R"/>
            </a:pPr>
            <a:r>
              <a:rPr lang="en-IN" sz="2300" b="1" dirty="0">
                <a:effectLst/>
                <a:latin typeface="Times New Roman" panose="02020603050405020304" pitchFamily="18" charset="0"/>
                <a:ea typeface="Calibri" panose="020F0502020204030204" pitchFamily="34" charset="0"/>
                <a:cs typeface="Mangal" panose="02040503050203030202" pitchFamily="18" charset="0"/>
              </a:rPr>
              <a:t>Contour strip cropping:</a:t>
            </a:r>
            <a:r>
              <a:rPr lang="en-IN" sz="2300" dirty="0">
                <a:effectLst/>
                <a:latin typeface="Times New Roman" panose="02020603050405020304" pitchFamily="18" charset="0"/>
                <a:ea typeface="Calibri" panose="020F0502020204030204" pitchFamily="34" charset="0"/>
                <a:cs typeface="Mangal" panose="02040503050203030202" pitchFamily="18" charset="0"/>
              </a:rPr>
              <a:t> The erosion permitting crops and erosion resisting crops are grown in alternate strips along the contours. </a:t>
            </a:r>
            <a:endParaRPr lang="en-IN" sz="23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R"/>
            </a:pPr>
            <a:r>
              <a:rPr lang="en-IN" sz="2300" b="1" dirty="0">
                <a:effectLst/>
                <a:latin typeface="Times New Roman" panose="02020603050405020304" pitchFamily="18" charset="0"/>
                <a:ea typeface="Calibri" panose="020F0502020204030204" pitchFamily="34" charset="0"/>
                <a:cs typeface="Mangal" panose="02040503050203030202" pitchFamily="18" charset="0"/>
              </a:rPr>
              <a:t>Field strip cropping:</a:t>
            </a:r>
            <a:r>
              <a:rPr lang="en-IN" sz="2300" dirty="0">
                <a:effectLst/>
                <a:latin typeface="Times New Roman" panose="02020603050405020304" pitchFamily="18" charset="0"/>
                <a:ea typeface="Calibri" panose="020F0502020204030204" pitchFamily="34" charset="0"/>
                <a:cs typeface="Mangal" panose="02040503050203030202" pitchFamily="18" charset="0"/>
              </a:rPr>
              <a:t> Alternate strips of erosion permitting crops and erosion resisting crops are raised across the general slope not necessarily on exact contour </a:t>
            </a:r>
            <a:endParaRPr lang="en-IN" sz="23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R"/>
            </a:pPr>
            <a:r>
              <a:rPr lang="en-IN" sz="2300" b="1" dirty="0">
                <a:effectLst/>
                <a:latin typeface="Times New Roman" panose="02020603050405020304" pitchFamily="18" charset="0"/>
                <a:ea typeface="Calibri" panose="020F0502020204030204" pitchFamily="34" charset="0"/>
                <a:cs typeface="Mangal" panose="02040503050203030202" pitchFamily="18" charset="0"/>
              </a:rPr>
              <a:t>Wind strip cropping:</a:t>
            </a:r>
            <a:r>
              <a:rPr lang="en-IN" sz="2300" dirty="0">
                <a:effectLst/>
                <a:latin typeface="Times New Roman" panose="02020603050405020304" pitchFamily="18" charset="0"/>
                <a:ea typeface="Calibri" panose="020F0502020204030204" pitchFamily="34" charset="0"/>
                <a:cs typeface="Mangal" panose="02040503050203030202" pitchFamily="18" charset="0"/>
              </a:rPr>
              <a:t> Strip cropping of erosion permitting and erosion resisting crops across the direction of the most prevailing wind irrespective of the contour. </a:t>
            </a:r>
            <a:endParaRPr lang="en-IN" sz="23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romanLcParenR"/>
            </a:pPr>
            <a:r>
              <a:rPr lang="en-IN" sz="2300" b="1" dirty="0">
                <a:effectLst/>
                <a:latin typeface="Times New Roman" panose="02020603050405020304" pitchFamily="18" charset="0"/>
                <a:ea typeface="Calibri" panose="020F0502020204030204" pitchFamily="34" charset="0"/>
                <a:cs typeface="Mangal" panose="02040503050203030202" pitchFamily="18" charset="0"/>
              </a:rPr>
              <a:t>Buffer strip cropping:</a:t>
            </a:r>
            <a:r>
              <a:rPr lang="en-IN" sz="2300" dirty="0">
                <a:effectLst/>
                <a:latin typeface="Times New Roman" panose="02020603050405020304" pitchFamily="18" charset="0"/>
                <a:ea typeface="Calibri" panose="020F0502020204030204" pitchFamily="34" charset="0"/>
                <a:cs typeface="Mangal" panose="02040503050203030202" pitchFamily="18" charset="0"/>
              </a:rPr>
              <a:t> this type of strip cropping is practiced in areas having steep slopes and badly eroded soils where strips of permanent cover crops or perennial legumes or grasses or shrubs are alternated with field crops.</a:t>
            </a:r>
          </a:p>
          <a:p>
            <a:pPr algn="just">
              <a:lnSpc>
                <a:spcPct val="150000"/>
              </a:lnSpc>
              <a:spcAft>
                <a:spcPts val="800"/>
              </a:spcAft>
            </a:pPr>
            <a:r>
              <a:rPr lang="en-IN" sz="2300" dirty="0">
                <a:effectLst/>
                <a:latin typeface="Times New Roman" panose="02020603050405020304" pitchFamily="18" charset="0"/>
                <a:ea typeface="Calibri" panose="020F0502020204030204" pitchFamily="34" charset="0"/>
                <a:cs typeface="Mangal" panose="02040503050203030202" pitchFamily="18" charset="0"/>
              </a:rPr>
              <a:t>The strip cropping is simple, cheap and effective soil conservation practice and can be adopted by the farmers.</a:t>
            </a:r>
            <a:endParaRPr lang="en-IN" sz="23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romanLcParenR"/>
            </a:pP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681912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41</a:t>
            </a:fld>
            <a:endParaRPr lang="en-IN"/>
          </a:p>
        </p:txBody>
      </p:sp>
      <p:sp>
        <p:nvSpPr>
          <p:cNvPr id="3" name="TextBox 2">
            <a:extLst>
              <a:ext uri="{FF2B5EF4-FFF2-40B4-BE49-F238E27FC236}">
                <a16:creationId xmlns="" xmlns:a16="http://schemas.microsoft.com/office/drawing/2014/main" id="{1297394E-5C50-9913-0A50-5FBA8BBFE1A3}"/>
              </a:ext>
            </a:extLst>
          </p:cNvPr>
          <p:cNvSpPr txBox="1"/>
          <p:nvPr/>
        </p:nvSpPr>
        <p:spPr>
          <a:xfrm>
            <a:off x="286603" y="245661"/>
            <a:ext cx="10536072" cy="5193858"/>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Crop rotation / cropping system:</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Mono-cropping of erosion permitting crops accelerates soil and water loss year after year.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Intercropping of erosion permitting crops and erosion resisting crops or their rotation has been found effective for reducing soil and water loss.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Inclusion of legumes like lucerne in crop rotation reduces soil loss even in soils having 13% slopes.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084567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42</a:t>
            </a:fld>
            <a:endParaRPr lang="en-IN"/>
          </a:p>
        </p:txBody>
      </p:sp>
      <p:sp>
        <p:nvSpPr>
          <p:cNvPr id="3" name="TextBox 2">
            <a:extLst>
              <a:ext uri="{FF2B5EF4-FFF2-40B4-BE49-F238E27FC236}">
                <a16:creationId xmlns="" xmlns:a16="http://schemas.microsoft.com/office/drawing/2014/main" id="{5512709E-EC10-F764-4307-12E52BC17363}"/>
              </a:ext>
            </a:extLst>
          </p:cNvPr>
          <p:cNvSpPr txBox="1"/>
          <p:nvPr/>
        </p:nvSpPr>
        <p:spPr>
          <a:xfrm>
            <a:off x="313899" y="136525"/>
            <a:ext cx="10481480" cy="5019131"/>
          </a:xfrm>
          <a:prstGeom prst="rect">
            <a:avLst/>
          </a:prstGeom>
          <a:noFill/>
        </p:spPr>
        <p:txBody>
          <a:bodyPr wrap="square">
            <a:spAutoFit/>
          </a:bodyPr>
          <a:lstStyle/>
          <a:p>
            <a:pPr lvl="0" algn="just">
              <a:lnSpc>
                <a:spcPct val="150000"/>
              </a:lnSpc>
            </a:pPr>
            <a:r>
              <a:rPr lang="en-IN" sz="2400" b="1" dirty="0">
                <a:effectLst/>
                <a:latin typeface="Times New Roman" panose="02020603050405020304" pitchFamily="18" charset="0"/>
                <a:ea typeface="Calibri" panose="020F0502020204030204" pitchFamily="34" charset="0"/>
                <a:cs typeface="Mangal" panose="02040503050203030202" pitchFamily="18" charset="0"/>
              </a:rPr>
              <a:t>Cover crops:</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Good grounds cover by canopy gives the protection to the land like an umbrella and minimize soil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Besides conserving soil and moisture, the cover crops hold those soluble nutrients, which are lost by leaching.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third advantage of the cover crops is the addition of organic matter.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legumes provide better cover and better protection.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Among the legumes cowpea has been found to produce maximum canopy followed by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horsegram</a:t>
            </a:r>
            <a:r>
              <a:rPr lang="en-IN" sz="2400" dirty="0">
                <a:effectLst/>
                <a:latin typeface="Times New Roman" panose="02020603050405020304" pitchFamily="18" charset="0"/>
                <a:ea typeface="Calibri" panose="020F0502020204030204" pitchFamily="34" charset="0"/>
                <a:cs typeface="Mangal" panose="02040503050203030202" pitchFamily="18" charset="0"/>
              </a:rPr>
              <a:t>, green gram, black gram and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dhaincha</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0742220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43</a:t>
            </a:fld>
            <a:endParaRPr lang="en-IN"/>
          </a:p>
        </p:txBody>
      </p:sp>
      <p:sp>
        <p:nvSpPr>
          <p:cNvPr id="3" name="TextBox 2">
            <a:extLst>
              <a:ext uri="{FF2B5EF4-FFF2-40B4-BE49-F238E27FC236}">
                <a16:creationId xmlns="" xmlns:a16="http://schemas.microsoft.com/office/drawing/2014/main" id="{0BBC06DE-90C1-18C7-33F2-28320F831CD9}"/>
              </a:ext>
            </a:extLst>
          </p:cNvPr>
          <p:cNvSpPr txBox="1"/>
          <p:nvPr/>
        </p:nvSpPr>
        <p:spPr>
          <a:xfrm>
            <a:off x="300250" y="354842"/>
            <a:ext cx="10563367" cy="5193858"/>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Mulching:</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Mulching of soil with available plant residues reduce soil loss considerably by protecting the soil from direct impact of raindrop and reducing the sediment carried with runoff.</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 minimum plant residue cover of 30 per cent is necessary to keep runoff and soil loss within the acceptable limits.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Vertical mulching also reduce soil loss particularly in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vertisols</a:t>
            </a:r>
            <a:r>
              <a:rPr lang="en-IN" sz="2800" dirty="0">
                <a:effectLst/>
                <a:latin typeface="Times New Roman" panose="02020603050405020304" pitchFamily="18" charset="0"/>
                <a:ea typeface="Calibri" panose="020F0502020204030204" pitchFamily="34" charset="0"/>
                <a:cs typeface="Mangal" panose="02040503050203030202" pitchFamily="18" charset="0"/>
              </a:rPr>
              <a:t> by increasing infiltration.</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4635237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44</a:t>
            </a:fld>
            <a:endParaRPr lang="en-IN"/>
          </a:p>
        </p:txBody>
      </p:sp>
      <p:sp>
        <p:nvSpPr>
          <p:cNvPr id="3" name="TextBox 2">
            <a:extLst>
              <a:ext uri="{FF2B5EF4-FFF2-40B4-BE49-F238E27FC236}">
                <a16:creationId xmlns="" xmlns:a16="http://schemas.microsoft.com/office/drawing/2014/main" id="{DA2D8C59-B26F-817F-208B-76DB4E86022C}"/>
              </a:ext>
            </a:extLst>
          </p:cNvPr>
          <p:cNvSpPr txBox="1"/>
          <p:nvPr/>
        </p:nvSpPr>
        <p:spPr>
          <a:xfrm>
            <a:off x="573206" y="300251"/>
            <a:ext cx="10167582" cy="4989507"/>
          </a:xfrm>
          <a:prstGeom prst="rect">
            <a:avLst/>
          </a:prstGeom>
          <a:noFill/>
        </p:spPr>
        <p:txBody>
          <a:bodyPr wrap="square">
            <a:spAutoFit/>
          </a:bodyPr>
          <a:lstStyle/>
          <a:p>
            <a:pPr lvl="0" algn="just">
              <a:lnSpc>
                <a:spcPct val="150000"/>
              </a:lnSpc>
            </a:pPr>
            <a:r>
              <a:rPr lang="en-IN" sz="3600" b="1" dirty="0">
                <a:effectLst/>
                <a:latin typeface="Times New Roman" panose="02020603050405020304" pitchFamily="18" charset="0"/>
                <a:ea typeface="Calibri" panose="020F0502020204030204" pitchFamily="34" charset="0"/>
                <a:cs typeface="Mangal" panose="02040503050203030202" pitchFamily="18" charset="0"/>
              </a:rPr>
              <a:t>Application of manures and fertilizers :</a:t>
            </a:r>
            <a:r>
              <a:rPr lang="en-IN" sz="3600" dirty="0">
                <a:effectLst/>
                <a:latin typeface="Times New Roman" panose="02020603050405020304" pitchFamily="18" charset="0"/>
                <a:ea typeface="Calibri" panose="020F0502020204030204" pitchFamily="34" charset="0"/>
                <a:cs typeface="Mangal" panose="02040503050203030202" pitchFamily="18" charset="0"/>
              </a:rPr>
              <a:t> </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600" dirty="0">
                <a:effectLst/>
                <a:latin typeface="Times New Roman" panose="02020603050405020304" pitchFamily="18" charset="0"/>
                <a:ea typeface="Calibri" panose="020F0502020204030204" pitchFamily="34" charset="0"/>
                <a:cs typeface="Mangal" panose="02040503050203030202" pitchFamily="18" charset="0"/>
              </a:rPr>
              <a:t>Organic manures besides supplying nutrients improve soil physical conditions thereby reduce soil loss.</a:t>
            </a:r>
            <a:endParaRPr lang="en-IN" sz="36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600" dirty="0">
                <a:effectLst/>
                <a:latin typeface="Times New Roman" panose="02020603050405020304" pitchFamily="18" charset="0"/>
                <a:ea typeface="Calibri" panose="020F0502020204030204" pitchFamily="34" charset="0"/>
                <a:cs typeface="Mangal" panose="02040503050203030202" pitchFamily="18" charset="0"/>
              </a:rPr>
              <a:t>Fertilizers improve vegetative canopy, which aid in erosion control.</a:t>
            </a:r>
            <a:endParaRPr lang="en-IN" sz="36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2156544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45</a:t>
            </a:fld>
            <a:endParaRPr lang="en-IN"/>
          </a:p>
        </p:txBody>
      </p:sp>
      <p:sp>
        <p:nvSpPr>
          <p:cNvPr id="3" name="TextBox 2">
            <a:extLst>
              <a:ext uri="{FF2B5EF4-FFF2-40B4-BE49-F238E27FC236}">
                <a16:creationId xmlns="" xmlns:a16="http://schemas.microsoft.com/office/drawing/2014/main" id="{41757908-0AAA-3AC7-51C9-98C72A8B00AE}"/>
              </a:ext>
            </a:extLst>
          </p:cNvPr>
          <p:cNvSpPr txBox="1"/>
          <p:nvPr/>
        </p:nvSpPr>
        <p:spPr>
          <a:xfrm>
            <a:off x="545910" y="136525"/>
            <a:ext cx="10508777" cy="5193858"/>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Use of chemicals:</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Breakdown of aggregates by the falling raindrops is the main cause of detachment of soil particles.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Soils with stable aggregates resist breakdown and thus resist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Aggregate stability can be increased by spraying chemicals like poly vinyl alcohol @ 480 kg/ha (rate will depend on the type of soil).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Soils treated with</a:t>
            </a:r>
            <a:r>
              <a:rPr lang="en-IN" sz="2800"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 bitumen </a:t>
            </a:r>
            <a:r>
              <a:rPr lang="en-IN" sz="2800" dirty="0">
                <a:effectLst/>
                <a:latin typeface="Times New Roman" panose="02020603050405020304" pitchFamily="18" charset="0"/>
                <a:ea typeface="Calibri" panose="020F0502020204030204" pitchFamily="34" charset="0"/>
                <a:cs typeface="Mangal" panose="02040503050203030202" pitchFamily="18" charset="0"/>
              </a:rPr>
              <a:t>increase water stable aggregates and infiltration capacity of the soil.</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19730589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46</a:t>
            </a:fld>
            <a:endParaRPr lang="en-IN"/>
          </a:p>
        </p:txBody>
      </p:sp>
      <p:sp>
        <p:nvSpPr>
          <p:cNvPr id="3" name="TextBox 2">
            <a:extLst>
              <a:ext uri="{FF2B5EF4-FFF2-40B4-BE49-F238E27FC236}">
                <a16:creationId xmlns="" xmlns:a16="http://schemas.microsoft.com/office/drawing/2014/main" id="{88C19D2D-EAEF-83A7-C097-9A7813314412}"/>
              </a:ext>
            </a:extLst>
          </p:cNvPr>
          <p:cNvSpPr txBox="1"/>
          <p:nvPr/>
        </p:nvSpPr>
        <p:spPr>
          <a:xfrm>
            <a:off x="313899" y="313900"/>
            <a:ext cx="10617958" cy="5389232"/>
          </a:xfrm>
          <a:prstGeom prst="rect">
            <a:avLst/>
          </a:prstGeom>
          <a:noFill/>
        </p:spPr>
        <p:txBody>
          <a:bodyPr wrap="square">
            <a:spAutoFit/>
          </a:bodyPr>
          <a:lstStyle/>
          <a:p>
            <a:pPr algn="ctr">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MECHANICAL MEASURES (ENGINEERING MEASURES)</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3200" dirty="0">
                <a:effectLst/>
                <a:latin typeface="Times New Roman" panose="02020603050405020304" pitchFamily="18" charset="0"/>
                <a:ea typeface="Calibri" panose="020F0502020204030204" pitchFamily="34" charset="0"/>
                <a:cs typeface="Mangal" panose="02040503050203030202" pitchFamily="18" charset="0"/>
              </a:rPr>
              <a:t>The basic principle are: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Both"/>
            </a:pPr>
            <a:r>
              <a:rPr lang="en-IN" sz="3200" dirty="0">
                <a:effectLst/>
                <a:latin typeface="Times New Roman" panose="02020603050405020304" pitchFamily="18" charset="0"/>
                <a:ea typeface="Calibri" panose="020F0502020204030204" pitchFamily="34" charset="0"/>
                <a:cs typeface="Mangal" panose="02040503050203030202" pitchFamily="18" charset="0"/>
              </a:rPr>
              <a:t>shaping the land surface manually or with implements in such a way as to reduce the velocity of runoff,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Both"/>
            </a:pPr>
            <a:r>
              <a:rPr lang="en-IN" sz="3200" dirty="0">
                <a:effectLst/>
                <a:latin typeface="Times New Roman" panose="02020603050405020304" pitchFamily="18" charset="0"/>
                <a:ea typeface="Calibri" panose="020F0502020204030204" pitchFamily="34" charset="0"/>
                <a:cs typeface="Mangal" panose="02040503050203030202" pitchFamily="18" charset="0"/>
              </a:rPr>
              <a:t>to allow more time for rainfall to stand on soil surface, and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mj-lt"/>
              <a:buAutoNum type="romanLcParenBoth"/>
            </a:pPr>
            <a:r>
              <a:rPr lang="en-IN" sz="3200" dirty="0">
                <a:effectLst/>
                <a:latin typeface="Times New Roman" panose="02020603050405020304" pitchFamily="18" charset="0"/>
                <a:ea typeface="Calibri" panose="020F0502020204030204" pitchFamily="34" charset="0"/>
                <a:cs typeface="Mangal" panose="02040503050203030202" pitchFamily="18" charset="0"/>
              </a:rPr>
              <a:t>to facilitate more infiltration of rainfall into soil layers.</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65139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47</a:t>
            </a:fld>
            <a:endParaRPr lang="en-IN"/>
          </a:p>
        </p:txBody>
      </p:sp>
      <p:sp>
        <p:nvSpPr>
          <p:cNvPr id="3" name="TextBox 2">
            <a:extLst>
              <a:ext uri="{FF2B5EF4-FFF2-40B4-BE49-F238E27FC236}">
                <a16:creationId xmlns="" xmlns:a16="http://schemas.microsoft.com/office/drawing/2014/main" id="{4AAFDA84-5D0C-732C-A443-14A8366FC41A}"/>
              </a:ext>
            </a:extLst>
          </p:cNvPr>
          <p:cNvSpPr txBox="1"/>
          <p:nvPr/>
        </p:nvSpPr>
        <p:spPr>
          <a:xfrm>
            <a:off x="313899" y="245660"/>
            <a:ext cx="10754436" cy="5296450"/>
          </a:xfrm>
          <a:prstGeom prst="rect">
            <a:avLst/>
          </a:prstGeom>
          <a:noFill/>
        </p:spPr>
        <p:txBody>
          <a:bodyPr wrap="square">
            <a:spAutoFit/>
          </a:bodyPr>
          <a:lstStyle/>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Choice of any particular method under a given situation is influenced by rainfall characters, soil type, crops, sowing methods and slope of land.</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mj-lt"/>
              <a:buAutoNum type="romanLcParenBoth"/>
            </a:pPr>
            <a:r>
              <a:rPr lang="en-IN" sz="2800" b="1" dirty="0">
                <a:effectLst/>
                <a:latin typeface="Times New Roman" panose="02020603050405020304" pitchFamily="18" charset="0"/>
                <a:ea typeface="Calibri" panose="020F0502020204030204" pitchFamily="34" charset="0"/>
                <a:cs typeface="Mangal" panose="02040503050203030202" pitchFamily="18" charset="0"/>
              </a:rPr>
              <a:t>Basin listing:</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Formation of small depressions (basins) of 10–15 cm depth and 10–15 cm width at regular intervals using an implement called basin lister.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small basins collect rainfall and improve its storage.</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 It is usually done before sowing.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suitable for all soil types and crops.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3060369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3A38029D-585C-DB65-1035-5AF2F807F2FF}"/>
              </a:ext>
            </a:extLst>
          </p:cNvPr>
          <p:cNvSpPr>
            <a:spLocks noGrp="1"/>
          </p:cNvSpPr>
          <p:nvPr>
            <p:ph type="sldNum" sz="quarter" idx="12"/>
          </p:nvPr>
        </p:nvSpPr>
        <p:spPr/>
        <p:txBody>
          <a:bodyPr/>
          <a:lstStyle/>
          <a:p>
            <a:fld id="{88C909EF-151F-4BFD-B2E8-3CA63EA71F11}" type="slidenum">
              <a:rPr lang="en-IN" smtClean="0"/>
              <a:t>48</a:t>
            </a:fld>
            <a:endParaRPr lang="en-IN"/>
          </a:p>
        </p:txBody>
      </p:sp>
      <p:pic>
        <p:nvPicPr>
          <p:cNvPr id="1026" name="Picture 2" descr="Tractor Operated Check Basin former machine - YouTube">
            <a:extLst>
              <a:ext uri="{FF2B5EF4-FFF2-40B4-BE49-F238E27FC236}">
                <a16:creationId xmlns="" xmlns:a16="http://schemas.microsoft.com/office/drawing/2014/main" id="{16795C7D-490A-4546-14D5-54A01E135B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654" y="327546"/>
            <a:ext cx="9810820" cy="551858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 xmlns:a16="http://schemas.microsoft.com/office/drawing/2014/main" id="{E62BF8FF-3EBF-0C58-A404-A3DF37191B11}"/>
              </a:ext>
            </a:extLst>
          </p:cNvPr>
          <p:cNvSpPr txBox="1"/>
          <p:nvPr/>
        </p:nvSpPr>
        <p:spPr>
          <a:xfrm>
            <a:off x="2313296" y="5846133"/>
            <a:ext cx="6100548" cy="523220"/>
          </a:xfrm>
          <a:prstGeom prst="rect">
            <a:avLst/>
          </a:prstGeom>
          <a:noFill/>
        </p:spPr>
        <p:txBody>
          <a:bodyPr wrap="square">
            <a:spAutoFit/>
          </a:bodyPr>
          <a:lstStyle/>
          <a:p>
            <a:pPr algn="ctr"/>
            <a:r>
              <a:rPr lang="en-IN" sz="2800" b="1" dirty="0">
                <a:solidFill>
                  <a:srgbClr val="FF0000"/>
                </a:solidFill>
                <a:effectLst/>
                <a:latin typeface="Times New Roman" panose="02020603050405020304" pitchFamily="18" charset="0"/>
                <a:ea typeface="Calibri" panose="020F0502020204030204" pitchFamily="34" charset="0"/>
                <a:cs typeface="Mangal" panose="02040503050203030202" pitchFamily="18" charset="0"/>
              </a:rPr>
              <a:t>Basin Lister</a:t>
            </a:r>
            <a:endParaRPr lang="en-IN" sz="2800" b="1" dirty="0">
              <a:solidFill>
                <a:srgbClr val="FF0000"/>
              </a:solidFill>
            </a:endParaRPr>
          </a:p>
        </p:txBody>
      </p:sp>
    </p:spTree>
    <p:extLst>
      <p:ext uri="{BB962C8B-B14F-4D97-AF65-F5344CB8AC3E}">
        <p14:creationId xmlns:p14="http://schemas.microsoft.com/office/powerpoint/2010/main" val="26180420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49</a:t>
            </a:fld>
            <a:endParaRPr lang="en-IN"/>
          </a:p>
        </p:txBody>
      </p:sp>
      <p:sp>
        <p:nvSpPr>
          <p:cNvPr id="3" name="TextBox 2">
            <a:extLst>
              <a:ext uri="{FF2B5EF4-FFF2-40B4-BE49-F238E27FC236}">
                <a16:creationId xmlns="" xmlns:a16="http://schemas.microsoft.com/office/drawing/2014/main" id="{80E22ABB-7A56-36A6-4D21-AFB758F82697}"/>
              </a:ext>
            </a:extLst>
          </p:cNvPr>
          <p:cNvSpPr txBox="1"/>
          <p:nvPr/>
        </p:nvSpPr>
        <p:spPr>
          <a:xfrm>
            <a:off x="477672" y="136526"/>
            <a:ext cx="10263116" cy="5840189"/>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Bunding:</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Formation of narrow based or broad-based bunds across slope at suitable intervals depending on slope of field.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bunds check the free flow of runoff water, impound the rainwater in the inter-bund space, increase its infiltration and improve soil moisture storage.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err="1">
                <a:effectLst/>
                <a:latin typeface="Times New Roman" panose="02020603050405020304" pitchFamily="18" charset="0"/>
                <a:ea typeface="Calibri" panose="020F0502020204030204" pitchFamily="34" charset="0"/>
                <a:cs typeface="Mangal" panose="02040503050203030202" pitchFamily="18" charset="0"/>
              </a:rPr>
              <a:t>Leveling</a:t>
            </a:r>
            <a:r>
              <a:rPr lang="en-IN" sz="2800" dirty="0">
                <a:effectLst/>
                <a:latin typeface="Times New Roman" panose="02020603050405020304" pitchFamily="18" charset="0"/>
                <a:ea typeface="Calibri" panose="020F0502020204030204" pitchFamily="34" charset="0"/>
                <a:cs typeface="Mangal" panose="02040503050203030202" pitchFamily="18" charset="0"/>
              </a:rPr>
              <a:t> of inter-bund space is essential to ensure uniform spread of water and avoid water stagnation in patches.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can be classified into three types: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7548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a:t>
            </a:fld>
            <a:endParaRPr lang="en-IN"/>
          </a:p>
        </p:txBody>
      </p:sp>
      <p:pic>
        <p:nvPicPr>
          <p:cNvPr id="2" name="Picture 1">
            <a:extLst>
              <a:ext uri="{FF2B5EF4-FFF2-40B4-BE49-F238E27FC236}">
                <a16:creationId xmlns="" xmlns:a16="http://schemas.microsoft.com/office/drawing/2014/main" id="{CF46AC4D-5EC6-4A9B-3B83-47BBEE758A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2754" y="1392071"/>
            <a:ext cx="11406492" cy="3340337"/>
          </a:xfrm>
          <a:prstGeom prst="rect">
            <a:avLst/>
          </a:prstGeom>
          <a:noFill/>
          <a:ln>
            <a:noFill/>
          </a:ln>
        </p:spPr>
      </p:pic>
    </p:spTree>
    <p:extLst>
      <p:ext uri="{BB962C8B-B14F-4D97-AF65-F5344CB8AC3E}">
        <p14:creationId xmlns:p14="http://schemas.microsoft.com/office/powerpoint/2010/main" val="25682298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50</a:t>
            </a:fld>
            <a:endParaRPr lang="en-IN"/>
          </a:p>
        </p:txBody>
      </p:sp>
      <p:sp>
        <p:nvSpPr>
          <p:cNvPr id="3" name="TextBox 2">
            <a:extLst>
              <a:ext uri="{FF2B5EF4-FFF2-40B4-BE49-F238E27FC236}">
                <a16:creationId xmlns="" xmlns:a16="http://schemas.microsoft.com/office/drawing/2014/main" id="{86A20B32-DC13-CA0F-23B6-9374F0C2CC6D}"/>
              </a:ext>
            </a:extLst>
          </p:cNvPr>
          <p:cNvSpPr txBox="1"/>
          <p:nvPr/>
        </p:nvSpPr>
        <p:spPr>
          <a:xfrm>
            <a:off x="0" y="-29312"/>
            <a:ext cx="10590663" cy="3901196"/>
          </a:xfrm>
          <a:prstGeom prst="rect">
            <a:avLst/>
          </a:prstGeom>
          <a:noFill/>
        </p:spPr>
        <p:txBody>
          <a:bodyPr wrap="square">
            <a:spAutoFit/>
          </a:bodyPr>
          <a:lstStyle/>
          <a:p>
            <a:pPr marL="342900" lvl="0" indent="-342900" algn="just">
              <a:lnSpc>
                <a:spcPct val="150000"/>
              </a:lnSpc>
              <a:buFont typeface="+mj-lt"/>
              <a:buAutoNum type="alphaLcParenBoth"/>
            </a:pPr>
            <a:r>
              <a:rPr lang="en-IN" sz="2800" b="1" dirty="0">
                <a:effectLst/>
                <a:latin typeface="Times New Roman" panose="02020603050405020304" pitchFamily="18" charset="0"/>
                <a:ea typeface="Calibri" panose="020F0502020204030204" pitchFamily="34" charset="0"/>
                <a:cs typeface="Mangal" panose="02040503050203030202" pitchFamily="18" charset="0"/>
              </a:rPr>
              <a:t> Contour bunding:</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Bunds of 1 m basal width, 0.5 m top width and 0.5 m height are formed along the contour.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distance between two contour bunds depends on slope.</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inter-bund surface is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leveled</a:t>
            </a:r>
            <a:r>
              <a:rPr lang="en-IN" sz="2800" dirty="0">
                <a:effectLst/>
                <a:latin typeface="Times New Roman" panose="02020603050405020304" pitchFamily="18" charset="0"/>
                <a:ea typeface="Calibri" panose="020F0502020204030204" pitchFamily="34" charset="0"/>
                <a:cs typeface="Mangal" panose="02040503050203030202" pitchFamily="18" charset="0"/>
              </a:rPr>
              <a:t> and used for cropping.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suitable for deep red soils with slope less than 1%.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
        <p:nvSpPr>
          <p:cNvPr id="6" name="TextBox 5">
            <a:extLst>
              <a:ext uri="{FF2B5EF4-FFF2-40B4-BE49-F238E27FC236}">
                <a16:creationId xmlns="" xmlns:a16="http://schemas.microsoft.com/office/drawing/2014/main" id="{CB261C9B-511D-152C-539D-2024D8E075C6}"/>
              </a:ext>
            </a:extLst>
          </p:cNvPr>
          <p:cNvSpPr txBox="1"/>
          <p:nvPr/>
        </p:nvSpPr>
        <p:spPr>
          <a:xfrm>
            <a:off x="0" y="3809850"/>
            <a:ext cx="11354936" cy="2608535"/>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not suitable for heavy black soils with low infiltration where bunds tend to develop cracks on drying.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Contour bunds are permanent structures and require technical assistance and heavy investment.</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62309061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51</a:t>
            </a:fld>
            <a:endParaRPr lang="en-IN"/>
          </a:p>
        </p:txBody>
      </p:sp>
      <p:sp>
        <p:nvSpPr>
          <p:cNvPr id="3" name="TextBox 2">
            <a:extLst>
              <a:ext uri="{FF2B5EF4-FFF2-40B4-BE49-F238E27FC236}">
                <a16:creationId xmlns="" xmlns:a16="http://schemas.microsoft.com/office/drawing/2014/main" id="{B2121C76-4EC1-DF54-767F-E58EBE5D7C3D}"/>
              </a:ext>
            </a:extLst>
          </p:cNvPr>
          <p:cNvSpPr txBox="1"/>
          <p:nvPr/>
        </p:nvSpPr>
        <p:spPr>
          <a:xfrm>
            <a:off x="382136" y="136525"/>
            <a:ext cx="10836324" cy="5840189"/>
          </a:xfrm>
          <a:prstGeom prst="rect">
            <a:avLst/>
          </a:prstGeom>
          <a:noFill/>
        </p:spPr>
        <p:txBody>
          <a:bodyPr wrap="square">
            <a:spAutoFit/>
          </a:bodyPr>
          <a:lstStyle/>
          <a:p>
            <a:pPr lvl="0" algn="just">
              <a:lnSpc>
                <a:spcPct val="150000"/>
              </a:lnSpc>
            </a:pPr>
            <a:r>
              <a:rPr lang="en-IN" sz="2800" b="1" dirty="0">
                <a:effectLst/>
                <a:latin typeface="Times New Roman" panose="02020603050405020304" pitchFamily="18" charset="0"/>
                <a:ea typeface="Calibri" panose="020F0502020204030204" pitchFamily="34" charset="0"/>
                <a:cs typeface="Mangal" panose="02040503050203030202" pitchFamily="18" charset="0"/>
              </a:rPr>
              <a:t>b. Graded/field bunding: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Bunds of 30-45 cm basal width, and 15-20 cm height are formed across slope at suitable intervals of 20-30 m depending on slope.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inter-bund area is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leveled</a:t>
            </a:r>
            <a:r>
              <a:rPr lang="en-IN" sz="2800" dirty="0">
                <a:effectLst/>
                <a:latin typeface="Times New Roman" panose="02020603050405020304" pitchFamily="18" charset="0"/>
                <a:ea typeface="Calibri" panose="020F0502020204030204" pitchFamily="34" charset="0"/>
                <a:cs typeface="Mangal" panose="02040503050203030202" pitchFamily="18" charset="0"/>
              </a:rPr>
              <a:t> and cropped.</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 It is suitable for medium deep-to-deep red soils with slopes up to 1%.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It is not suitable for black soils due to susceptibility to cracking and breaching.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Bunds can be maintained for 2-3 seasons with reshaping as and when required.</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1960299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52</a:t>
            </a:fld>
            <a:endParaRPr lang="en-IN"/>
          </a:p>
        </p:txBody>
      </p:sp>
      <p:sp>
        <p:nvSpPr>
          <p:cNvPr id="3" name="TextBox 2">
            <a:extLst>
              <a:ext uri="{FF2B5EF4-FFF2-40B4-BE49-F238E27FC236}">
                <a16:creationId xmlns="" xmlns:a16="http://schemas.microsoft.com/office/drawing/2014/main" id="{C8D65236-C598-4451-9AD2-4691018245B3}"/>
              </a:ext>
            </a:extLst>
          </p:cNvPr>
          <p:cNvSpPr txBox="1"/>
          <p:nvPr/>
        </p:nvSpPr>
        <p:spPr>
          <a:xfrm>
            <a:off x="600502" y="368490"/>
            <a:ext cx="10331356" cy="5576976"/>
          </a:xfrm>
          <a:prstGeom prst="rect">
            <a:avLst/>
          </a:prstGeom>
          <a:noFill/>
        </p:spPr>
        <p:txBody>
          <a:bodyPr wrap="square">
            <a:spAutoFit/>
          </a:bodyPr>
          <a:lstStyle/>
          <a:p>
            <a:pPr lvl="0" algn="just">
              <a:lnSpc>
                <a:spcPct val="150000"/>
              </a:lnSpc>
            </a:pPr>
            <a:r>
              <a:rPr lang="en-IN" sz="2000" b="1" dirty="0">
                <a:effectLst/>
                <a:latin typeface="Times New Roman" panose="02020603050405020304" pitchFamily="18" charset="0"/>
                <a:ea typeface="Calibri" panose="020F0502020204030204" pitchFamily="34" charset="0"/>
                <a:cs typeface="Mangal" panose="02040503050203030202" pitchFamily="18" charset="0"/>
              </a:rPr>
              <a:t>c. Compartmental bunding:</a:t>
            </a:r>
            <a:r>
              <a:rPr lang="en-IN" sz="20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Small bunds of 15 cm width and 15 cm height are formed in both directions (along and across slope) to divide the field into small basins or compartments of 40 sq. m. size (8 × 5 m). </a:t>
            </a:r>
          </a:p>
          <a:p>
            <a:pPr marL="342900" lvl="0" indent="-342900" algn="just">
              <a:lnSpc>
                <a:spcPct val="150000"/>
              </a:lnSpc>
              <a:buFont typeface="Symbol" panose="05050102010706020507" pitchFamily="18" charset="2"/>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It is suitable for red soils and black soils with a slope of 0.5-1%. </a:t>
            </a:r>
          </a:p>
          <a:p>
            <a:pPr marL="342900" lvl="0" indent="-342900" algn="just">
              <a:lnSpc>
                <a:spcPct val="150000"/>
              </a:lnSpc>
              <a:buFont typeface="Symbol" panose="05050102010706020507" pitchFamily="18" charset="2"/>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The bunds can be formed before sowing or immediately after sowing with local wooden plough.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It is highly suitable for broadcast sown crops. </a:t>
            </a:r>
          </a:p>
          <a:p>
            <a:pPr marL="342900" lvl="0" indent="-342900" algn="just">
              <a:lnSpc>
                <a:spcPct val="150000"/>
              </a:lnSpc>
              <a:buFont typeface="Symbol" panose="05050102010706020507" pitchFamily="18" charset="2"/>
              <a:buChar char=""/>
            </a:pP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CRIDA has recommended this method as the best in situ soil moisture conservation measure for </a:t>
            </a:r>
            <a:r>
              <a:rPr lang="en-IN" sz="2000" dirty="0" err="1">
                <a:effectLst/>
                <a:latin typeface="Times New Roman" panose="02020603050405020304" pitchFamily="18" charset="0"/>
                <a:ea typeface="Calibri" panose="020F0502020204030204" pitchFamily="34" charset="0"/>
                <a:cs typeface="Mangal" panose="02040503050203030202" pitchFamily="18" charset="0"/>
              </a:rPr>
              <a:t>Kovilpatti</a:t>
            </a:r>
            <a:r>
              <a:rPr lang="en-IN" sz="2000" dirty="0">
                <a:effectLst/>
                <a:latin typeface="Times New Roman" panose="02020603050405020304" pitchFamily="18" charset="0"/>
                <a:ea typeface="Calibri" panose="020F0502020204030204" pitchFamily="34" charset="0"/>
                <a:cs typeface="Mangal" panose="02040503050203030202" pitchFamily="18" charset="0"/>
              </a:rPr>
              <a:t> region of Tamil Nadu. Maize, sunflower, sorghum performs well in this type of bunding. (</a:t>
            </a:r>
            <a:r>
              <a:rPr lang="en-US" sz="2000" b="1" dirty="0">
                <a:latin typeface="Times New Roman" panose="02020603050405020304" pitchFamily="18" charset="0"/>
                <a:cs typeface="Mangal" panose="02040503050203030202" pitchFamily="18" charset="0"/>
              </a:rPr>
              <a:t>Central Research Institute for Dryland Agriculture (CRIDA) Hyderabad</a:t>
            </a:r>
            <a:r>
              <a:rPr lang="en-IN" sz="2000" b="1" dirty="0">
                <a:latin typeface="Times New Roman" panose="02020603050405020304" pitchFamily="18" charset="0"/>
                <a:cs typeface="Mangal" panose="02040503050203030202" pitchFamily="18" charset="0"/>
              </a:rPr>
              <a:t>)</a:t>
            </a:r>
          </a:p>
        </p:txBody>
      </p:sp>
    </p:spTree>
    <p:extLst>
      <p:ext uri="{BB962C8B-B14F-4D97-AF65-F5344CB8AC3E}">
        <p14:creationId xmlns:p14="http://schemas.microsoft.com/office/powerpoint/2010/main" val="11397074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53</a:t>
            </a:fld>
            <a:endParaRPr lang="en-IN"/>
          </a:p>
        </p:txBody>
      </p:sp>
      <p:sp>
        <p:nvSpPr>
          <p:cNvPr id="3" name="TextBox 2">
            <a:extLst>
              <a:ext uri="{FF2B5EF4-FFF2-40B4-BE49-F238E27FC236}">
                <a16:creationId xmlns="" xmlns:a16="http://schemas.microsoft.com/office/drawing/2014/main" id="{DFE7DAAA-FEA5-9517-4012-F1FF4DA2D160}"/>
              </a:ext>
            </a:extLst>
          </p:cNvPr>
          <p:cNvSpPr txBox="1"/>
          <p:nvPr/>
        </p:nvSpPr>
        <p:spPr>
          <a:xfrm>
            <a:off x="382138" y="136525"/>
            <a:ext cx="10645254" cy="5675721"/>
          </a:xfrm>
          <a:prstGeom prst="rect">
            <a:avLst/>
          </a:prstGeom>
          <a:noFill/>
        </p:spPr>
        <p:txBody>
          <a:bodyPr wrap="square">
            <a:spAutoFit/>
          </a:bodyPr>
          <a:lstStyle/>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(iii) Ridges and furrows: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Furrows of 30-45 cm width and 15-20 cm height are formed across slope.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furrows guide runoff water safely when rainfall intensity is high and avoid water stagnation.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They collect and store water when rainfall intensity is less. It is suitable for medium deep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todeep</a:t>
            </a:r>
            <a:r>
              <a:rPr lang="en-IN" sz="2400" dirty="0">
                <a:effectLst/>
                <a:latin typeface="Times New Roman" panose="02020603050405020304" pitchFamily="18" charset="0"/>
                <a:ea typeface="Calibri" panose="020F0502020204030204" pitchFamily="34" charset="0"/>
                <a:cs typeface="Mangal" panose="02040503050203030202" pitchFamily="18" charset="0"/>
              </a:rPr>
              <a:t> black soils and deep red soils.</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 It can be practiced in wide row spaced crops like cotton, maize, chillies, tomato etc.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not suitable for shallow red soils, shallow black soils and sandy/ gravelly soils.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1738002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54</a:t>
            </a:fld>
            <a:endParaRPr lang="en-IN"/>
          </a:p>
        </p:txBody>
      </p:sp>
      <p:sp>
        <p:nvSpPr>
          <p:cNvPr id="3" name="TextBox 2">
            <a:extLst>
              <a:ext uri="{FF2B5EF4-FFF2-40B4-BE49-F238E27FC236}">
                <a16:creationId xmlns="" xmlns:a16="http://schemas.microsoft.com/office/drawing/2014/main" id="{9B99521D-3145-E49A-6F93-ABA111355C46}"/>
              </a:ext>
            </a:extLst>
          </p:cNvPr>
          <p:cNvSpPr txBox="1"/>
          <p:nvPr/>
        </p:nvSpPr>
        <p:spPr>
          <a:xfrm>
            <a:off x="95534" y="423080"/>
            <a:ext cx="10918209" cy="5544467"/>
          </a:xfrm>
          <a:prstGeom prst="rect">
            <a:avLst/>
          </a:prstGeom>
          <a:noFill/>
        </p:spPr>
        <p:txBody>
          <a:bodyPr wrap="square">
            <a:spAutoFit/>
          </a:bodyPr>
          <a:lstStyle/>
          <a:p>
            <a:pPr marL="342900" lvl="0" indent="-342900" algn="just">
              <a:lnSpc>
                <a:spcPct val="20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It is not suitable for broadcast sown crops and for crops sown at closer row spacing less than 30 cm. Since furrows are formed usually before sowing, sowing by dibbling or planting alone is possible.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20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Tie ridging is a modification of the above system of ridges and furrows where in the ridges are connected or tied by a small bund at 2–3 m interval along the furrows.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20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Random tie ridging is another modification where discontinuous furrows of 20–25 cm width, 45–60 cm length and 15 cm depth are formed between clumps or hills of crops at the time of weeding.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200000"/>
              </a:lnSpc>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Yet another modification of ridges and furrows method is the practice of sowing in lines on flat beds and formation of furrows between crop rows at 25–30 DAS.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200000"/>
              </a:lnSpc>
              <a:spcAft>
                <a:spcPts val="800"/>
              </a:spcAft>
              <a:buFont typeface="Symbol" panose="05050102010706020507" pitchFamily="18" charset="2"/>
              <a:buChar char=""/>
            </a:pPr>
            <a:r>
              <a:rPr lang="en-IN" sz="2000" dirty="0">
                <a:effectLst/>
                <a:latin typeface="Times New Roman" panose="02020603050405020304" pitchFamily="18" charset="0"/>
                <a:ea typeface="Calibri" panose="020F0502020204030204" pitchFamily="34" charset="0"/>
                <a:cs typeface="Mangal" panose="02040503050203030202" pitchFamily="18" charset="0"/>
              </a:rPr>
              <a:t>This enables sowing behind plough or through seed drill.</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7427198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55</a:t>
            </a:fld>
            <a:endParaRPr lang="en-IN"/>
          </a:p>
        </p:txBody>
      </p:sp>
      <p:sp>
        <p:nvSpPr>
          <p:cNvPr id="3" name="TextBox 2">
            <a:extLst>
              <a:ext uri="{FF2B5EF4-FFF2-40B4-BE49-F238E27FC236}">
                <a16:creationId xmlns="" xmlns:a16="http://schemas.microsoft.com/office/drawing/2014/main" id="{EFA4D80C-2822-3F8F-F2A2-B22C35A5F260}"/>
              </a:ext>
            </a:extLst>
          </p:cNvPr>
          <p:cNvSpPr txBox="1"/>
          <p:nvPr/>
        </p:nvSpPr>
        <p:spPr>
          <a:xfrm>
            <a:off x="409432" y="136525"/>
            <a:ext cx="10699845" cy="5922712"/>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iv. Broad Bed Furrow (BBF):</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Here beds of 1.5 m width, 15 cm height and convenient length are formed, separated by furrows of 30 cm width and 15 cm depth.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Crops are sown on the beds at required intervals.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It is suitable for heavy black soils and deep red soils.</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The furrows have a gradient of 0.6%. Broad bed furrow has many advantages over other methods.</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12669488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56</a:t>
            </a:fld>
            <a:endParaRPr lang="en-IN"/>
          </a:p>
        </p:txBody>
      </p:sp>
      <p:sp>
        <p:nvSpPr>
          <p:cNvPr id="3" name="TextBox 2">
            <a:extLst>
              <a:ext uri="{FF2B5EF4-FFF2-40B4-BE49-F238E27FC236}">
                <a16:creationId xmlns="" xmlns:a16="http://schemas.microsoft.com/office/drawing/2014/main" id="{F925B38F-E62F-9898-565D-A1C776D462D2}"/>
              </a:ext>
            </a:extLst>
          </p:cNvPr>
          <p:cNvSpPr txBox="1"/>
          <p:nvPr/>
        </p:nvSpPr>
        <p:spPr>
          <a:xfrm>
            <a:off x="341194" y="345095"/>
            <a:ext cx="10508776" cy="5532092"/>
          </a:xfrm>
          <a:prstGeom prst="rect">
            <a:avLst/>
          </a:prstGeom>
          <a:noFill/>
        </p:spPr>
        <p:txBody>
          <a:bodyPr wrap="square">
            <a:spAutoFit/>
          </a:bodyPr>
          <a:lstStyle/>
          <a:p>
            <a:pPr marL="228600"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 It can accommodate a wide range of crop geometry i.e., close as well as wide row spacing.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28600"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 It is suitable for both sole cropping and intercropping systems.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28600"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 Furrows serve to safely guide runoff water in the early part of rainy season and store rainwater in the later stages.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28600"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 Sowing can be done with seed drills.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28600"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 It can be formed by bullock drawn or tractor drawn implements.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228600" algn="just">
              <a:lnSpc>
                <a:spcPct val="150000"/>
              </a:lnSpc>
              <a:spcAft>
                <a:spcPts val="800"/>
              </a:spcAft>
            </a:pPr>
            <a:r>
              <a:rPr lang="en-IN" sz="2400" dirty="0">
                <a:effectLst/>
                <a:latin typeface="Times New Roman" panose="02020603050405020304" pitchFamily="18" charset="0"/>
                <a:ea typeface="Calibri" panose="020F0502020204030204" pitchFamily="34" charset="0"/>
                <a:cs typeface="Mangal" panose="02040503050203030202" pitchFamily="18" charset="0"/>
              </a:rPr>
              <a:t>Bed former cum seed drill enables BBF formation and sowing simultaneously, thus reducing the delay between rainfall receipts and sowing.</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48067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E110B7D0-5E64-8D32-E71D-68B0C476A9DE}"/>
              </a:ext>
            </a:extLst>
          </p:cNvPr>
          <p:cNvSpPr>
            <a:spLocks noGrp="1"/>
          </p:cNvSpPr>
          <p:nvPr>
            <p:ph type="dt" sz="half" idx="10"/>
          </p:nvPr>
        </p:nvSpPr>
        <p:spPr/>
        <p:txBody>
          <a:bodyPr/>
          <a:lstStyle/>
          <a:p>
            <a:endParaRPr lang="en-IN"/>
          </a:p>
        </p:txBody>
      </p:sp>
      <p:sp>
        <p:nvSpPr>
          <p:cNvPr id="5" name="Slide Number Placeholder 4">
            <a:extLst>
              <a:ext uri="{FF2B5EF4-FFF2-40B4-BE49-F238E27FC236}">
                <a16:creationId xmlns="" xmlns:a16="http://schemas.microsoft.com/office/drawing/2014/main" id="{4C9F63A7-2951-EA97-D47B-FB089FAB9008}"/>
              </a:ext>
            </a:extLst>
          </p:cNvPr>
          <p:cNvSpPr>
            <a:spLocks noGrp="1"/>
          </p:cNvSpPr>
          <p:nvPr>
            <p:ph type="sldNum" sz="quarter" idx="12"/>
          </p:nvPr>
        </p:nvSpPr>
        <p:spPr/>
        <p:txBody>
          <a:bodyPr/>
          <a:lstStyle/>
          <a:p>
            <a:fld id="{88C909EF-151F-4BFD-B2E8-3CA63EA71F11}" type="slidenum">
              <a:rPr lang="en-IN" smtClean="0"/>
              <a:t>57</a:t>
            </a:fld>
            <a:endParaRPr lang="en-IN"/>
          </a:p>
        </p:txBody>
      </p:sp>
      <p:pic>
        <p:nvPicPr>
          <p:cNvPr id="2050" name="Picture 2" descr="Major Areas :: Dryland Agriculture">
            <a:extLst>
              <a:ext uri="{FF2B5EF4-FFF2-40B4-BE49-F238E27FC236}">
                <a16:creationId xmlns="" xmlns:a16="http://schemas.microsoft.com/office/drawing/2014/main" id="{E5E6982B-A9AC-BF53-7F26-2D4F373882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728" y="215927"/>
            <a:ext cx="9990161" cy="4641823"/>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 xmlns:a16="http://schemas.microsoft.com/office/drawing/2014/main" id="{5AF3683F-AD5F-22C3-9313-5F2645C1BC3D}"/>
              </a:ext>
            </a:extLst>
          </p:cNvPr>
          <p:cNvSpPr txBox="1"/>
          <p:nvPr/>
        </p:nvSpPr>
        <p:spPr>
          <a:xfrm>
            <a:off x="3930555" y="5053052"/>
            <a:ext cx="5929952" cy="523220"/>
          </a:xfrm>
          <a:prstGeom prst="rect">
            <a:avLst/>
          </a:prstGeom>
          <a:noFill/>
        </p:spPr>
        <p:txBody>
          <a:bodyPr wrap="square">
            <a:spAutoFit/>
          </a:bodyPr>
          <a:lstStyle/>
          <a:p>
            <a:r>
              <a:rPr lang="en-IN" sz="2800" b="1" dirty="0">
                <a:effectLst/>
                <a:latin typeface="Times New Roman" panose="02020603050405020304" pitchFamily="18" charset="0"/>
                <a:ea typeface="Calibri" panose="020F0502020204030204" pitchFamily="34" charset="0"/>
                <a:cs typeface="Mangal" panose="02040503050203030202" pitchFamily="18" charset="0"/>
              </a:rPr>
              <a:t>Broad Bed Furrow </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endParaRPr lang="en-IN" sz="2800" dirty="0"/>
          </a:p>
        </p:txBody>
      </p:sp>
    </p:spTree>
    <p:extLst>
      <p:ext uri="{BB962C8B-B14F-4D97-AF65-F5344CB8AC3E}">
        <p14:creationId xmlns:p14="http://schemas.microsoft.com/office/powerpoint/2010/main" val="15673033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58</a:t>
            </a:fld>
            <a:endParaRPr lang="en-IN"/>
          </a:p>
        </p:txBody>
      </p:sp>
      <p:sp>
        <p:nvSpPr>
          <p:cNvPr id="3" name="TextBox 2">
            <a:extLst>
              <a:ext uri="{FF2B5EF4-FFF2-40B4-BE49-F238E27FC236}">
                <a16:creationId xmlns="" xmlns:a16="http://schemas.microsoft.com/office/drawing/2014/main" id="{199A1479-F683-DB49-700C-E302AA8CD24D}"/>
              </a:ext>
            </a:extLst>
          </p:cNvPr>
          <p:cNvSpPr txBox="1"/>
          <p:nvPr/>
        </p:nvSpPr>
        <p:spPr>
          <a:xfrm>
            <a:off x="368490" y="136525"/>
            <a:ext cx="10413241" cy="5922712"/>
          </a:xfrm>
          <a:prstGeom prst="rect">
            <a:avLst/>
          </a:prstGeom>
          <a:noFill/>
        </p:spPr>
        <p:txBody>
          <a:bodyPr wrap="square">
            <a:spAutoFit/>
          </a:bodyPr>
          <a:lstStyle/>
          <a:p>
            <a:pPr lvl="0" algn="just">
              <a:lnSpc>
                <a:spcPct val="150000"/>
              </a:lnSpc>
            </a:pPr>
            <a:r>
              <a:rPr lang="en-IN" sz="3200" b="1" dirty="0">
                <a:effectLst/>
                <a:latin typeface="Times New Roman" panose="02020603050405020304" pitchFamily="18" charset="0"/>
                <a:ea typeface="Calibri" panose="020F0502020204030204" pitchFamily="34" charset="0"/>
                <a:cs typeface="Mangal" panose="02040503050203030202" pitchFamily="18" charset="0"/>
              </a:rPr>
              <a:t>v. Dead furrow-</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At the time of sowing or immediately after sowing, deep furrows of 20 cm depth is formed at intervals of 6–8 rows of crops.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No crop is raised in the furrow.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Sowing and furrowing are done across slope.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It can be done with wooden plough in both black and red soils.</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9054268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59</a:t>
            </a:fld>
            <a:endParaRPr lang="en-IN"/>
          </a:p>
        </p:txBody>
      </p:sp>
      <p:sp>
        <p:nvSpPr>
          <p:cNvPr id="3" name="TextBox 2">
            <a:extLst>
              <a:ext uri="{FF2B5EF4-FFF2-40B4-BE49-F238E27FC236}">
                <a16:creationId xmlns="" xmlns:a16="http://schemas.microsoft.com/office/drawing/2014/main" id="{D7B4A0CB-6E09-F5FD-A202-F171F7B5F9E7}"/>
              </a:ext>
            </a:extLst>
          </p:cNvPr>
          <p:cNvSpPr txBox="1"/>
          <p:nvPr/>
        </p:nvSpPr>
        <p:spPr>
          <a:xfrm>
            <a:off x="600500" y="354842"/>
            <a:ext cx="10235821" cy="5296450"/>
          </a:xfrm>
          <a:prstGeom prst="rect">
            <a:avLst/>
          </a:prstGeom>
          <a:noFill/>
        </p:spPr>
        <p:txBody>
          <a:bodyPr wrap="square">
            <a:spAutoFit/>
          </a:bodyPr>
          <a:lstStyle/>
          <a:p>
            <a:pPr marL="228600" algn="ctr">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AGROSTOLOGICAL METHODS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use of grasses to control soil erosion, reduce run off and improve soil moisture storage constitutes the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agrostological</a:t>
            </a:r>
            <a:r>
              <a:rPr lang="en-IN" sz="2800" dirty="0">
                <a:effectLst/>
                <a:latin typeface="Times New Roman" panose="02020603050405020304" pitchFamily="18" charset="0"/>
                <a:ea typeface="Calibri" panose="020F0502020204030204" pitchFamily="34" charset="0"/>
                <a:cs typeface="Mangal" panose="02040503050203030202" pitchFamily="18" charset="0"/>
              </a:rPr>
              <a:t> method.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Grasses with their close canopy cover over soil surface and profuse root system, which binds soil particles, provide excellent protection against runoff and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The following are the various </a:t>
            </a:r>
            <a:r>
              <a:rPr lang="en-IN" sz="2800" dirty="0" err="1">
                <a:effectLst/>
                <a:latin typeface="Times New Roman" panose="02020603050405020304" pitchFamily="18" charset="0"/>
                <a:ea typeface="Calibri" panose="020F0502020204030204" pitchFamily="34" charset="0"/>
                <a:cs typeface="Mangal" panose="02040503050203030202" pitchFamily="18" charset="0"/>
              </a:rPr>
              <a:t>agrostological</a:t>
            </a:r>
            <a:r>
              <a:rPr lang="en-IN" sz="2800" dirty="0">
                <a:effectLst/>
                <a:latin typeface="Times New Roman" panose="02020603050405020304" pitchFamily="18" charset="0"/>
                <a:ea typeface="Calibri" panose="020F0502020204030204" pitchFamily="34" charset="0"/>
                <a:cs typeface="Mangal" panose="02040503050203030202" pitchFamily="18" charset="0"/>
              </a:rPr>
              <a:t> methods of in situ moisture conservation.</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737346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a:t>
            </a:fld>
            <a:endParaRPr lang="en-IN"/>
          </a:p>
        </p:txBody>
      </p:sp>
      <p:sp>
        <p:nvSpPr>
          <p:cNvPr id="3" name="TextBox 2">
            <a:extLst>
              <a:ext uri="{FF2B5EF4-FFF2-40B4-BE49-F238E27FC236}">
                <a16:creationId xmlns="" xmlns:a16="http://schemas.microsoft.com/office/drawing/2014/main" id="{49549B1F-8F84-D64F-46B0-22906BEB0207}"/>
              </a:ext>
            </a:extLst>
          </p:cNvPr>
          <p:cNvSpPr txBox="1"/>
          <p:nvPr/>
        </p:nvSpPr>
        <p:spPr>
          <a:xfrm>
            <a:off x="259308" y="72614"/>
            <a:ext cx="11932692" cy="6250557"/>
          </a:xfrm>
          <a:prstGeom prst="rect">
            <a:avLst/>
          </a:prstGeom>
          <a:noFill/>
        </p:spPr>
        <p:txBody>
          <a:bodyPr wrap="square">
            <a:spAutoFit/>
          </a:bodyPr>
          <a:lstStyle/>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Types of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There are two major types of soil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a) Geological erosion (Natural or normal erosion):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is said to be in equilibrium with soil forming process. It takes place under natural vegetative cover completely undisturbed by biotic factors. This is very slow process.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800" b="1" dirty="0">
                <a:effectLst/>
                <a:latin typeface="Times New Roman" panose="02020603050405020304" pitchFamily="18" charset="0"/>
                <a:ea typeface="Calibri" panose="020F0502020204030204" pitchFamily="34" charset="0"/>
                <a:cs typeface="Mangal" panose="02040503050203030202" pitchFamily="18" charset="0"/>
              </a:rPr>
              <a:t>b) Accelerated erosion:</a:t>
            </a:r>
            <a:r>
              <a:rPr lang="en-IN" sz="2800" dirty="0">
                <a:effectLst/>
                <a:latin typeface="Times New Roman" panose="02020603050405020304" pitchFamily="18" charset="0"/>
                <a:ea typeface="Calibri" panose="020F0502020204030204" pitchFamily="34" charset="0"/>
                <a:cs typeface="Mangal" panose="02040503050203030202" pitchFamily="18" charset="0"/>
              </a:rPr>
              <a:t> is due to disturbance in natural equilibrium by the activities of man and animals through land mismanagement, destructing of forests over grazing </a:t>
            </a:r>
            <a:r>
              <a:rPr lang="en-IN" sz="2800" i="1" dirty="0">
                <a:effectLst/>
                <a:latin typeface="Times New Roman" panose="02020603050405020304" pitchFamily="18" charset="0"/>
                <a:ea typeface="Calibri" panose="020F0502020204030204" pitchFamily="34" charset="0"/>
                <a:cs typeface="Mangal" panose="02040503050203030202" pitchFamily="18" charset="0"/>
              </a:rPr>
              <a:t>etc</a:t>
            </a:r>
            <a:r>
              <a:rPr lang="en-IN" sz="2800" dirty="0">
                <a:effectLst/>
                <a:latin typeface="Times New Roman" panose="02020603050405020304" pitchFamily="18" charset="0"/>
                <a:ea typeface="Calibri" panose="020F0502020204030204" pitchFamily="34" charset="0"/>
                <a:cs typeface="Mangal" panose="02040503050203030202" pitchFamily="18" charset="0"/>
              </a:rPr>
              <a:t>., </a:t>
            </a:r>
          </a:p>
          <a:p>
            <a:pPr algn="just">
              <a:lnSpc>
                <a:spcPct val="150000"/>
              </a:lnSpc>
              <a:spcAft>
                <a:spcPts val="800"/>
              </a:spcAft>
            </a:pPr>
            <a:r>
              <a:rPr lang="en-IN" sz="2800" dirty="0">
                <a:effectLst/>
                <a:latin typeface="Times New Roman" panose="02020603050405020304" pitchFamily="18" charset="0"/>
                <a:ea typeface="Calibri" panose="020F0502020204030204" pitchFamily="34" charset="0"/>
                <a:cs typeface="Mangal" panose="02040503050203030202" pitchFamily="18" charset="0"/>
              </a:rPr>
              <a:t>Soil loss through erosion is more than the soil formed due to soil forming process.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93161659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60</a:t>
            </a:fld>
            <a:endParaRPr lang="en-IN"/>
          </a:p>
        </p:txBody>
      </p:sp>
      <p:sp>
        <p:nvSpPr>
          <p:cNvPr id="3" name="TextBox 2">
            <a:extLst>
              <a:ext uri="{FF2B5EF4-FFF2-40B4-BE49-F238E27FC236}">
                <a16:creationId xmlns="" xmlns:a16="http://schemas.microsoft.com/office/drawing/2014/main" id="{5C0094E6-737B-F199-AF88-3D6789A9289E}"/>
              </a:ext>
            </a:extLst>
          </p:cNvPr>
          <p:cNvSpPr txBox="1"/>
          <p:nvPr/>
        </p:nvSpPr>
        <p:spPr>
          <a:xfrm>
            <a:off x="423080" y="245660"/>
            <a:ext cx="10345003" cy="5184048"/>
          </a:xfrm>
          <a:prstGeom prst="rect">
            <a:avLst/>
          </a:prstGeom>
          <a:noFill/>
        </p:spPr>
        <p:txBody>
          <a:bodyPr wrap="square">
            <a:spAutoFit/>
          </a:bodyPr>
          <a:lstStyle/>
          <a:p>
            <a:pPr marL="342900" lvl="0" indent="-342900" algn="just">
              <a:lnSpc>
                <a:spcPct val="150000"/>
              </a:lnSpc>
              <a:buFont typeface="+mj-lt"/>
              <a:buAutoNum type="romanLcParenBoth"/>
            </a:pPr>
            <a:r>
              <a:rPr lang="en-IN" sz="3200" b="1" dirty="0">
                <a:effectLst/>
                <a:latin typeface="Times New Roman" panose="02020603050405020304" pitchFamily="18" charset="0"/>
                <a:ea typeface="Calibri" panose="020F0502020204030204" pitchFamily="34" charset="0"/>
                <a:cs typeface="Mangal" panose="02040503050203030202" pitchFamily="18" charset="0"/>
              </a:rPr>
              <a:t>Pastures/grass lands:</a:t>
            </a:r>
            <a:r>
              <a:rPr lang="en-IN" sz="3200" dirty="0">
                <a:effectLst/>
                <a:latin typeface="Times New Roman" panose="02020603050405020304" pitchFamily="18" charset="0"/>
                <a:ea typeface="Calibri" panose="020F0502020204030204" pitchFamily="34" charset="0"/>
                <a:cs typeface="Mangal" panose="02040503050203030202" pitchFamily="18" charset="0"/>
              </a:rPr>
              <a:t>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Raising perennial grasses to establish pastures or grass lands is recommended for shallow gravelly, eroded, degraded soils.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Grass canopy intercepts rainfall, reduces splash erosion, checks runoff and improves soil moisture storage from rainfall.</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82648745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61</a:t>
            </a:fld>
            <a:endParaRPr lang="en-IN"/>
          </a:p>
        </p:txBody>
      </p:sp>
      <p:sp>
        <p:nvSpPr>
          <p:cNvPr id="3" name="TextBox 2">
            <a:extLst>
              <a:ext uri="{FF2B5EF4-FFF2-40B4-BE49-F238E27FC236}">
                <a16:creationId xmlns="" xmlns:a16="http://schemas.microsoft.com/office/drawing/2014/main" id="{433C0B9A-7266-7C6B-4A47-4C0337835B03}"/>
              </a:ext>
            </a:extLst>
          </p:cNvPr>
          <p:cNvSpPr txBox="1"/>
          <p:nvPr/>
        </p:nvSpPr>
        <p:spPr>
          <a:xfrm>
            <a:off x="327546" y="313899"/>
            <a:ext cx="10454185" cy="5019131"/>
          </a:xfrm>
          <a:prstGeom prst="rect">
            <a:avLst/>
          </a:prstGeom>
          <a:noFill/>
        </p:spPr>
        <p:txBody>
          <a:bodyPr wrap="square">
            <a:spAutoFit/>
          </a:bodyPr>
          <a:lstStyle/>
          <a:p>
            <a:pPr lvl="0" algn="just">
              <a:lnSpc>
                <a:spcPct val="150000"/>
              </a:lnSpc>
            </a:pPr>
            <a:r>
              <a:rPr lang="en-IN" sz="2400" b="1" dirty="0">
                <a:effectLst/>
                <a:latin typeface="Times New Roman" panose="02020603050405020304" pitchFamily="18" charset="0"/>
                <a:ea typeface="Calibri" panose="020F0502020204030204" pitchFamily="34" charset="0"/>
                <a:cs typeface="Mangal" panose="02040503050203030202" pitchFamily="18" charset="0"/>
              </a:rPr>
              <a:t>ii. Strip cropping with grasses:</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Alternate strips of grasses and annual field crops arranged across slope check runoff and erosion and help in increasing moisture storage in soil.</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lvl="0" algn="just">
              <a:lnSpc>
                <a:spcPct val="150000"/>
              </a:lnSpc>
            </a:pPr>
            <a:r>
              <a:rPr lang="en-IN" sz="2400" b="1" dirty="0">
                <a:latin typeface="Times New Roman" panose="02020603050405020304" pitchFamily="18" charset="0"/>
                <a:ea typeface="Calibri" panose="020F0502020204030204" pitchFamily="34" charset="0"/>
                <a:cs typeface="Mangal" panose="02040503050203030202" pitchFamily="18" charset="0"/>
              </a:rPr>
              <a:t>iii. </a:t>
            </a:r>
            <a:r>
              <a:rPr lang="en-IN" sz="2400" b="1" dirty="0">
                <a:effectLst/>
                <a:latin typeface="Times New Roman" panose="02020603050405020304" pitchFamily="18" charset="0"/>
                <a:ea typeface="Calibri" panose="020F0502020204030204" pitchFamily="34" charset="0"/>
                <a:cs typeface="Mangal" panose="02040503050203030202" pitchFamily="18" charset="0"/>
              </a:rPr>
              <a:t>Ley farming:</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is the practice of growing fodder grasses and legumes and annual crops in rotation. Grasses and legumes like Cenchrus, </a:t>
            </a:r>
            <a:r>
              <a:rPr lang="en-IN" sz="2400" dirty="0" err="1">
                <a:effectLst/>
                <a:latin typeface="Times New Roman" panose="02020603050405020304" pitchFamily="18" charset="0"/>
                <a:ea typeface="Calibri" panose="020F0502020204030204" pitchFamily="34" charset="0"/>
                <a:cs typeface="Mangal" panose="02040503050203030202" pitchFamily="18" charset="0"/>
              </a:rPr>
              <a:t>styloare</a:t>
            </a:r>
            <a:r>
              <a:rPr lang="en-IN" sz="2400" dirty="0">
                <a:effectLst/>
                <a:latin typeface="Times New Roman" panose="02020603050405020304" pitchFamily="18" charset="0"/>
                <a:ea typeface="Calibri" panose="020F0502020204030204" pitchFamily="34" charset="0"/>
                <a:cs typeface="Mangal" panose="02040503050203030202" pitchFamily="18" charset="0"/>
              </a:rPr>
              <a:t> grown for 3–5 years and followed by annual crops like sorghum for 2 year.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When the field is under grasses or legumes, soil moisture conservation is improved.</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2699036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62</a:t>
            </a:fld>
            <a:endParaRPr lang="en-IN"/>
          </a:p>
        </p:txBody>
      </p:sp>
      <p:sp>
        <p:nvSpPr>
          <p:cNvPr id="3" name="TextBox 2">
            <a:extLst>
              <a:ext uri="{FF2B5EF4-FFF2-40B4-BE49-F238E27FC236}">
                <a16:creationId xmlns="" xmlns:a16="http://schemas.microsoft.com/office/drawing/2014/main" id="{4097A3AF-C5A9-4832-1957-D5F71B29DAB1}"/>
              </a:ext>
            </a:extLst>
          </p:cNvPr>
          <p:cNvSpPr txBox="1"/>
          <p:nvPr/>
        </p:nvSpPr>
        <p:spPr>
          <a:xfrm>
            <a:off x="586854" y="545910"/>
            <a:ext cx="10563367" cy="4926798"/>
          </a:xfrm>
          <a:prstGeom prst="rect">
            <a:avLst/>
          </a:prstGeom>
          <a:noFill/>
        </p:spPr>
        <p:txBody>
          <a:bodyPr wrap="square">
            <a:spAutoFit/>
          </a:bodyPr>
          <a:lstStyle/>
          <a:p>
            <a:pPr marL="342900" lvl="0" indent="-342900" algn="just">
              <a:lnSpc>
                <a:spcPct val="150000"/>
              </a:lnSpc>
              <a:buFont typeface="+mj-lt"/>
              <a:buAutoNum type="romanLcParenBoth"/>
            </a:pPr>
            <a:r>
              <a:rPr lang="en-IN" sz="2000" b="1" dirty="0">
                <a:effectLst/>
                <a:latin typeface="Times New Roman" panose="02020603050405020304" pitchFamily="18" charset="0"/>
                <a:ea typeface="Calibri" panose="020F0502020204030204" pitchFamily="34" charset="0"/>
                <a:cs typeface="Mangal" panose="02040503050203030202" pitchFamily="18" charset="0"/>
              </a:rPr>
              <a:t>Vegetative barriers:</a:t>
            </a:r>
            <a:r>
              <a:rPr lang="en-IN" sz="2000" dirty="0">
                <a:effectLst/>
                <a:latin typeface="Times New Roman" panose="02020603050405020304" pitchFamily="18" charset="0"/>
                <a:ea typeface="Calibri" panose="020F0502020204030204" pitchFamily="34" charset="0"/>
                <a:cs typeface="Mangal" panose="02040503050203030202" pitchFamily="18" charset="0"/>
              </a:rPr>
              <a:t>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Vegetative barrier consists of one or two rows of perennial grasses established at suitable interval across the slope and along the contour.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It serves as a block to free runoff and soil transport. Vetiver, Cenchrus etc., are suitable grasses.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Vetiver can be planted in rows at intervals of 40 m in 0.5% slope.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Plough furrows are opened with disc plough first before commencement of monsoon. 5–8 cm deep holes are formed at 20 cm interval and two slips per hole are planted in the beginning of rainy season. </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5837087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63</a:t>
            </a:fld>
            <a:endParaRPr lang="en-IN"/>
          </a:p>
        </p:txBody>
      </p:sp>
      <p:sp>
        <p:nvSpPr>
          <p:cNvPr id="3" name="TextBox 2">
            <a:extLst>
              <a:ext uri="{FF2B5EF4-FFF2-40B4-BE49-F238E27FC236}">
                <a16:creationId xmlns="" xmlns:a16="http://schemas.microsoft.com/office/drawing/2014/main" id="{2CD3BD5C-6668-8212-072A-2A4F2E465C3B}"/>
              </a:ext>
            </a:extLst>
          </p:cNvPr>
          <p:cNvSpPr txBox="1"/>
          <p:nvPr/>
        </p:nvSpPr>
        <p:spPr>
          <a:xfrm>
            <a:off x="559558" y="286604"/>
            <a:ext cx="10194878" cy="5184048"/>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The soil around the roots is compacted.</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 Vetiver barriers check runoff and prevent soil erosion.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While they retain the soil, they allow excess runoff to flow through their canopy without soil loss.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 It is adapted to drought and requires less care for maintenance. It does not exhibit any border effect on crops in adjacent rows.</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61596053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64</a:t>
            </a:fld>
            <a:endParaRPr lang="en-IN"/>
          </a:p>
        </p:txBody>
      </p:sp>
      <p:sp>
        <p:nvSpPr>
          <p:cNvPr id="3" name="TextBox 2">
            <a:extLst>
              <a:ext uri="{FF2B5EF4-FFF2-40B4-BE49-F238E27FC236}">
                <a16:creationId xmlns="" xmlns:a16="http://schemas.microsoft.com/office/drawing/2014/main" id="{550333A2-5711-91E8-F288-7058E8B9F9CA}"/>
              </a:ext>
            </a:extLst>
          </p:cNvPr>
          <p:cNvSpPr txBox="1"/>
          <p:nvPr/>
        </p:nvSpPr>
        <p:spPr>
          <a:xfrm>
            <a:off x="409434" y="518615"/>
            <a:ext cx="10399594" cy="5184048"/>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 It allows uniform spread of water to lower area in the field resulting in uniform plant stand thus increasing yield of a crop by 10– 15%.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It facilitates better storage of soil moisture.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If fodder grasses like Cenchrus </a:t>
            </a:r>
            <a:r>
              <a:rPr lang="en-IN" sz="3200" dirty="0" err="1">
                <a:effectLst/>
                <a:latin typeface="Times New Roman" panose="02020603050405020304" pitchFamily="18" charset="0"/>
                <a:ea typeface="Calibri" panose="020F0502020204030204" pitchFamily="34" charset="0"/>
                <a:cs typeface="Mangal" panose="02040503050203030202" pitchFamily="18" charset="0"/>
              </a:rPr>
              <a:t>glaucusor</a:t>
            </a:r>
            <a:r>
              <a:rPr lang="en-IN" sz="3200" dirty="0">
                <a:effectLst/>
                <a:latin typeface="Times New Roman" panose="02020603050405020304" pitchFamily="18" charset="0"/>
                <a:ea typeface="Calibri" panose="020F0502020204030204" pitchFamily="34" charset="0"/>
                <a:cs typeface="Mangal" panose="02040503050203030202" pitchFamily="18" charset="0"/>
              </a:rPr>
              <a:t> marvel grass are used, fodder can also be harvested and given to the animal.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3200" dirty="0">
                <a:effectLst/>
                <a:latin typeface="Times New Roman" panose="02020603050405020304" pitchFamily="18" charset="0"/>
                <a:ea typeface="Calibri" panose="020F0502020204030204" pitchFamily="34" charset="0"/>
                <a:cs typeface="Mangal" panose="02040503050203030202" pitchFamily="18" charset="0"/>
              </a:rPr>
              <a:t>Vegetative barriers are best suited for black soil. </a:t>
            </a:r>
            <a:endParaRPr lang="en-IN" sz="2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07666346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65</a:t>
            </a:fld>
            <a:endParaRPr lang="en-IN"/>
          </a:p>
        </p:txBody>
      </p:sp>
      <p:sp>
        <p:nvSpPr>
          <p:cNvPr id="3" name="TextBox 2">
            <a:extLst>
              <a:ext uri="{FF2B5EF4-FFF2-40B4-BE49-F238E27FC236}">
                <a16:creationId xmlns="" xmlns:a16="http://schemas.microsoft.com/office/drawing/2014/main" id="{7494AE48-5DF6-B247-9A2C-682401AC8DE5}"/>
              </a:ext>
            </a:extLst>
          </p:cNvPr>
          <p:cNvSpPr txBox="1"/>
          <p:nvPr/>
        </p:nvSpPr>
        <p:spPr>
          <a:xfrm>
            <a:off x="736978" y="655094"/>
            <a:ext cx="10031105" cy="4547527"/>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Unlike contour bunding, which gives way due to development of crack in summer in black soils, vegetative barriers do not allow such phenomenon in black soil.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Hence, the vegetative barriers can be effectively maintained in black soil for 4–5 years.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800" dirty="0">
                <a:effectLst/>
                <a:latin typeface="Times New Roman" panose="02020603050405020304" pitchFamily="18" charset="0"/>
                <a:ea typeface="Calibri" panose="020F0502020204030204" pitchFamily="34" charset="0"/>
                <a:cs typeface="Mangal" panose="02040503050203030202" pitchFamily="18" charset="0"/>
              </a:rPr>
              <a:t>After 4–5 years, replanting material can also be had from the old barrier by ‘quartering’.</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8227430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E3821F6-EDC6-E0D3-8341-2AC253993127}"/>
              </a:ext>
            </a:extLst>
          </p:cNvPr>
          <p:cNvSpPr>
            <a:spLocks noGrp="1"/>
          </p:cNvSpPr>
          <p:nvPr>
            <p:ph type="title"/>
          </p:nvPr>
        </p:nvSpPr>
        <p:spPr>
          <a:xfrm rot="20041511">
            <a:off x="2949936" y="2009513"/>
            <a:ext cx="5886434" cy="1325563"/>
          </a:xfrm>
        </p:spPr>
        <p:txBody>
          <a:bodyPr>
            <a:normAutofit/>
          </a:bodyPr>
          <a:lstStyle/>
          <a:p>
            <a:r>
              <a:rPr lang="en-US" sz="6600" b="1" dirty="0">
                <a:solidFill>
                  <a:srgbClr val="FF0000"/>
                </a:solidFill>
                <a:latin typeface="Times New Roman" panose="02020603050405020304" pitchFamily="18" charset="0"/>
                <a:cs typeface="Times New Roman" panose="02020603050405020304" pitchFamily="18" charset="0"/>
              </a:rPr>
              <a:t>Thank  You</a:t>
            </a:r>
            <a:endParaRPr lang="en-IN" sz="6600" b="1" dirty="0">
              <a:solidFill>
                <a:srgbClr val="FF0000"/>
              </a:solidFill>
              <a:latin typeface="Times New Roman" panose="02020603050405020304" pitchFamily="18" charset="0"/>
              <a:cs typeface="Times New Roman" panose="02020603050405020304" pitchFamily="18" charset="0"/>
            </a:endParaRPr>
          </a:p>
        </p:txBody>
      </p:sp>
      <p:sp>
        <p:nvSpPr>
          <p:cNvPr id="3" name="Date Placeholder 2">
            <a:extLst>
              <a:ext uri="{FF2B5EF4-FFF2-40B4-BE49-F238E27FC236}">
                <a16:creationId xmlns="" xmlns:a16="http://schemas.microsoft.com/office/drawing/2014/main" id="{D9007FF2-AB3B-4188-A576-2C032AA04686}"/>
              </a:ext>
            </a:extLst>
          </p:cNvPr>
          <p:cNvSpPr>
            <a:spLocks noGrp="1"/>
          </p:cNvSpPr>
          <p:nvPr>
            <p:ph type="dt" sz="half" idx="10"/>
          </p:nvPr>
        </p:nvSpPr>
        <p:spPr/>
        <p:txBody>
          <a:bodyPr/>
          <a:lstStyle/>
          <a:p>
            <a:endParaRPr lang="en-IN"/>
          </a:p>
        </p:txBody>
      </p:sp>
      <p:sp>
        <p:nvSpPr>
          <p:cNvPr id="4" name="Slide Number Placeholder 3">
            <a:extLst>
              <a:ext uri="{FF2B5EF4-FFF2-40B4-BE49-F238E27FC236}">
                <a16:creationId xmlns="" xmlns:a16="http://schemas.microsoft.com/office/drawing/2014/main" id="{E61BEF5B-446A-4702-A484-7F04E8B5B483}"/>
              </a:ext>
            </a:extLst>
          </p:cNvPr>
          <p:cNvSpPr>
            <a:spLocks noGrp="1"/>
          </p:cNvSpPr>
          <p:nvPr>
            <p:ph type="sldNum" sz="quarter" idx="12"/>
          </p:nvPr>
        </p:nvSpPr>
        <p:spPr/>
        <p:txBody>
          <a:bodyPr/>
          <a:lstStyle/>
          <a:p>
            <a:fld id="{88C909EF-151F-4BFD-B2E8-3CA63EA71F11}" type="slidenum">
              <a:rPr lang="en-IN" smtClean="0"/>
              <a:t>66</a:t>
            </a:fld>
            <a:endParaRPr lang="en-IN"/>
          </a:p>
        </p:txBody>
      </p:sp>
      <p:sp>
        <p:nvSpPr>
          <p:cNvPr id="6" name="Rectangle 5">
            <a:extLst>
              <a:ext uri="{FF2B5EF4-FFF2-40B4-BE49-F238E27FC236}">
                <a16:creationId xmlns="" xmlns:a16="http://schemas.microsoft.com/office/drawing/2014/main" id="{7AEA90D3-90E1-D5B9-61CC-FCE627E2817B}"/>
              </a:ext>
            </a:extLst>
          </p:cNvPr>
          <p:cNvSpPr/>
          <p:nvPr/>
        </p:nvSpPr>
        <p:spPr>
          <a:xfrm>
            <a:off x="0" y="6527800"/>
            <a:ext cx="12192000" cy="330200"/>
          </a:xfrm>
          <a:prstGeom prst="rect">
            <a:avLst/>
          </a:prstGeom>
          <a:solidFill>
            <a:srgbClr val="00206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IN" b="1" kern="100" dirty="0">
                <a:effectLst/>
                <a:latin typeface="Times New Roman" panose="02020603050405020304" pitchFamily="18" charset="0"/>
                <a:ea typeface="Calibri" panose="020F0502020204030204" pitchFamily="34" charset="0"/>
                <a:cs typeface="Times New Roman" panose="02020603050405020304" pitchFamily="18" charset="0"/>
              </a:rPr>
              <a:t>Rainfed Agriculture &amp; Watershed Management </a:t>
            </a:r>
            <a:r>
              <a:rPr lang="en-US" b="1" dirty="0">
                <a:latin typeface="Cambria" pitchFamily="18" charset="0"/>
              </a:rPr>
              <a:t>                                                                                                       </a:t>
            </a:r>
            <a:r>
              <a:rPr lang="en-US" b="1" dirty="0" smtClean="0">
                <a:latin typeface="Cambria" pitchFamily="18" charset="0"/>
              </a:rPr>
              <a:t>Mr. ANIL SWAMI</a:t>
            </a:r>
            <a:endParaRPr lang="en-US" sz="2000" b="1" dirty="0">
              <a:latin typeface="Cambria" pitchFamily="18" charset="0"/>
            </a:endParaRPr>
          </a:p>
        </p:txBody>
      </p:sp>
    </p:spTree>
    <p:extLst>
      <p:ext uri="{BB962C8B-B14F-4D97-AF65-F5344CB8AC3E}">
        <p14:creationId xmlns:p14="http://schemas.microsoft.com/office/powerpoint/2010/main" val="200086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7</a:t>
            </a:fld>
            <a:endParaRPr lang="en-IN"/>
          </a:p>
        </p:txBody>
      </p:sp>
      <p:sp>
        <p:nvSpPr>
          <p:cNvPr id="3" name="TextBox 2">
            <a:extLst>
              <a:ext uri="{FF2B5EF4-FFF2-40B4-BE49-F238E27FC236}">
                <a16:creationId xmlns="" xmlns:a16="http://schemas.microsoft.com/office/drawing/2014/main" id="{869406D1-2FEF-24DB-03C7-CCD54174E6A7}"/>
              </a:ext>
            </a:extLst>
          </p:cNvPr>
          <p:cNvSpPr txBox="1"/>
          <p:nvPr/>
        </p:nvSpPr>
        <p:spPr>
          <a:xfrm>
            <a:off x="655092" y="1037230"/>
            <a:ext cx="10208525" cy="3275833"/>
          </a:xfrm>
          <a:prstGeom prst="rect">
            <a:avLst/>
          </a:prstGeom>
          <a:noFill/>
        </p:spPr>
        <p:txBody>
          <a:bodyPr wrap="square">
            <a:spAutoFit/>
          </a:bodyPr>
          <a:lstStyle/>
          <a:p>
            <a:pPr algn="just">
              <a:lnSpc>
                <a:spcPct val="150000"/>
              </a:lnSpc>
              <a:spcAft>
                <a:spcPts val="800"/>
              </a:spcAft>
            </a:pPr>
            <a:r>
              <a:rPr lang="en-IN" sz="3200" dirty="0">
                <a:effectLst/>
                <a:latin typeface="Times New Roman" panose="02020603050405020304" pitchFamily="18" charset="0"/>
                <a:ea typeface="Calibri" panose="020F0502020204030204" pitchFamily="34" charset="0"/>
                <a:cs typeface="Mangal" panose="02040503050203030202" pitchFamily="18" charset="0"/>
              </a:rPr>
              <a:t>Based on the agent’s causing erosion, erosion is divided into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a. Water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b. Wind erosion </a:t>
            </a:r>
            <a:endParaRPr lang="en-IN" sz="32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3200" b="1" dirty="0">
                <a:effectLst/>
                <a:latin typeface="Times New Roman" panose="02020603050405020304" pitchFamily="18" charset="0"/>
                <a:ea typeface="Calibri" panose="020F0502020204030204" pitchFamily="34" charset="0"/>
                <a:cs typeface="Mangal" panose="02040503050203030202" pitchFamily="18" charset="0"/>
              </a:rPr>
              <a:t>c. Wave erosion</a:t>
            </a:r>
            <a:endParaRPr lang="en-IN" sz="32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38065556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8</a:t>
            </a:fld>
            <a:endParaRPr lang="en-IN"/>
          </a:p>
        </p:txBody>
      </p:sp>
      <p:sp>
        <p:nvSpPr>
          <p:cNvPr id="3" name="TextBox 2">
            <a:extLst>
              <a:ext uri="{FF2B5EF4-FFF2-40B4-BE49-F238E27FC236}">
                <a16:creationId xmlns="" xmlns:a16="http://schemas.microsoft.com/office/drawing/2014/main" id="{5FE9295C-F18C-A9EF-1A6A-1F69EDC218FC}"/>
              </a:ext>
            </a:extLst>
          </p:cNvPr>
          <p:cNvSpPr txBox="1"/>
          <p:nvPr/>
        </p:nvSpPr>
        <p:spPr>
          <a:xfrm>
            <a:off x="655093" y="709684"/>
            <a:ext cx="11070608" cy="5778313"/>
          </a:xfrm>
          <a:prstGeom prst="rect">
            <a:avLst/>
          </a:prstGeom>
          <a:noFill/>
        </p:spPr>
        <p:txBody>
          <a:bodyPr wrap="square">
            <a:spAutoFit/>
          </a:bodyPr>
          <a:lstStyle/>
          <a:p>
            <a:pPr marL="342900" lvl="0" indent="-342900" algn="just">
              <a:lnSpc>
                <a:spcPct val="150000"/>
              </a:lnSpc>
              <a:buFont typeface="+mj-lt"/>
              <a:buAutoNum type="alphaUcPeriod"/>
            </a:pPr>
            <a:r>
              <a:rPr lang="en-IN" sz="2400" b="1" dirty="0">
                <a:effectLst/>
                <a:latin typeface="Times New Roman" panose="02020603050405020304" pitchFamily="18" charset="0"/>
                <a:ea typeface="Calibri" panose="020F0502020204030204" pitchFamily="34" charset="0"/>
                <a:cs typeface="Mangal" panose="02040503050203030202" pitchFamily="18" charset="0"/>
              </a:rPr>
              <a:t>Water erosion</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Loss of soil from land surface by water including run off from melted snow and ice is usually referred to as water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Major erosive agents in water erosion are impacting/ falling raindrops and runoff water flowing over soil surface.</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algn="just">
              <a:lnSpc>
                <a:spcPct val="150000"/>
              </a:lnSpc>
              <a:spcAft>
                <a:spcPts val="800"/>
              </a:spcAft>
            </a:pPr>
            <a:r>
              <a:rPr lang="en-IN" sz="2400" b="1" dirty="0">
                <a:effectLst/>
                <a:latin typeface="Times New Roman" panose="02020603050405020304" pitchFamily="18" charset="0"/>
                <a:ea typeface="Calibri" panose="020F0502020204030204" pitchFamily="34" charset="0"/>
                <a:cs typeface="Mangal" panose="02040503050203030202" pitchFamily="18" charset="0"/>
              </a:rPr>
              <a:t>Process of water erosion</a:t>
            </a:r>
            <a:r>
              <a:rPr lang="en-IN" sz="2400" dirty="0">
                <a:effectLst/>
                <a:latin typeface="Times New Roman" panose="02020603050405020304" pitchFamily="18" charset="0"/>
                <a:ea typeface="Calibri" panose="020F0502020204030204" pitchFamily="34" charset="0"/>
                <a:cs typeface="Mangal" panose="02040503050203030202" pitchFamily="18" charset="0"/>
              </a:rPr>
              <a: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Detachment of soil particles is by either raindrop impact or flowing water.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Individual raindrops strike the soil surface at velocities up to 9 m/s creating very intensive hydrodynamic force at the point of impact leading to soil particle detachment.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63414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 xmlns:a16="http://schemas.microsoft.com/office/drawing/2014/main" id="{B4B6CE16-609A-6E3F-DD43-08534FDF9166}"/>
              </a:ext>
            </a:extLst>
          </p:cNvPr>
          <p:cNvSpPr>
            <a:spLocks noGrp="1"/>
          </p:cNvSpPr>
          <p:nvPr>
            <p:ph type="sldNum" sz="quarter" idx="12"/>
          </p:nvPr>
        </p:nvSpPr>
        <p:spPr/>
        <p:txBody>
          <a:bodyPr/>
          <a:lstStyle/>
          <a:p>
            <a:fld id="{88C909EF-151F-4BFD-B2E8-3CA63EA71F11}" type="slidenum">
              <a:rPr lang="en-IN" smtClean="0"/>
              <a:t>9</a:t>
            </a:fld>
            <a:endParaRPr lang="en-IN"/>
          </a:p>
        </p:txBody>
      </p:sp>
      <p:sp>
        <p:nvSpPr>
          <p:cNvPr id="3" name="TextBox 2">
            <a:extLst>
              <a:ext uri="{FF2B5EF4-FFF2-40B4-BE49-F238E27FC236}">
                <a16:creationId xmlns="" xmlns:a16="http://schemas.microsoft.com/office/drawing/2014/main" id="{686F9DF1-6F54-A12C-C253-C6DEECEDFC5B}"/>
              </a:ext>
            </a:extLst>
          </p:cNvPr>
          <p:cNvSpPr txBox="1"/>
          <p:nvPr/>
        </p:nvSpPr>
        <p:spPr>
          <a:xfrm>
            <a:off x="545910" y="614149"/>
            <a:ext cx="10331356" cy="4465133"/>
          </a:xfrm>
          <a:prstGeom prst="rect">
            <a:avLst/>
          </a:prstGeom>
          <a:noFill/>
        </p:spPr>
        <p:txBody>
          <a:bodyPr wrap="square">
            <a:spAutoFit/>
          </a:bodyPr>
          <a:lstStyle/>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Over land flow detaches soil particles when their erosive hydrodynamic force exceeds the resistance of soil to erosion.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Detached soil particles are transported by raindrop splash and runoff.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amount of soil transported by runoff is more than due to raindrop splash.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Thus the falling raindrops break the soil aggregates and detach soil particles from each other. </a:t>
            </a:r>
            <a:endParaRPr lang="en-IN" sz="24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gn="just">
              <a:lnSpc>
                <a:spcPct val="150000"/>
              </a:lnSpc>
              <a:spcAft>
                <a:spcPts val="800"/>
              </a:spcAft>
              <a:buFont typeface="Symbol" panose="05050102010706020507" pitchFamily="18" charset="2"/>
              <a:buChar char=""/>
            </a:pPr>
            <a:r>
              <a:rPr lang="en-IN" sz="2400" dirty="0">
                <a:effectLst/>
                <a:latin typeface="Times New Roman" panose="02020603050405020304" pitchFamily="18" charset="0"/>
                <a:ea typeface="Calibri" panose="020F0502020204030204" pitchFamily="34" charset="0"/>
                <a:cs typeface="Mangal" panose="02040503050203030202" pitchFamily="18" charset="0"/>
              </a:rPr>
              <a:t>The finer particles (silt and clay) block the soil pores and increase the rate of runoff and hence loss of water and soil.</a:t>
            </a:r>
            <a:endParaRPr lang="en-IN" sz="24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599739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645</TotalTime>
  <Words>4700</Words>
  <Application>Microsoft Office PowerPoint</Application>
  <PresentationFormat>Custom</PresentationFormat>
  <Paragraphs>390</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Office Theme</vt:lpstr>
      <vt:lpstr>SOIL AND WATER CONSERVATION TECHNIQUES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Ravi Kumar</dc:creator>
  <cp:lastModifiedBy>Rohit</cp:lastModifiedBy>
  <cp:revision>280</cp:revision>
  <dcterms:created xsi:type="dcterms:W3CDTF">2023-02-02T02:04:26Z</dcterms:created>
  <dcterms:modified xsi:type="dcterms:W3CDTF">2024-04-17T09:28:08Z</dcterms:modified>
</cp:coreProperties>
</file>